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397" r:id="rId2"/>
    <p:sldId id="398" r:id="rId3"/>
    <p:sldId id="399" r:id="rId4"/>
    <p:sldId id="415" r:id="rId5"/>
    <p:sldId id="414" r:id="rId6"/>
    <p:sldId id="416" r:id="rId7"/>
    <p:sldId id="417" r:id="rId8"/>
    <p:sldId id="418" r:id="rId9"/>
    <p:sldId id="419" r:id="rId10"/>
    <p:sldId id="420" r:id="rId11"/>
    <p:sldId id="421" r:id="rId12"/>
    <p:sldId id="422" r:id="rId13"/>
    <p:sldId id="423" r:id="rId14"/>
    <p:sldId id="424" r:id="rId15"/>
    <p:sldId id="425" r:id="rId16"/>
    <p:sldId id="426" r:id="rId17"/>
    <p:sldId id="428" r:id="rId18"/>
    <p:sldId id="429" r:id="rId19"/>
    <p:sldId id="427" r:id="rId20"/>
    <p:sldId id="430" r:id="rId21"/>
    <p:sldId id="431" r:id="rId22"/>
    <p:sldId id="432" r:id="rId23"/>
    <p:sldId id="433" r:id="rId24"/>
    <p:sldId id="434" r:id="rId25"/>
    <p:sldId id="435" r:id="rId26"/>
    <p:sldId id="436" r:id="rId27"/>
    <p:sldId id="437" r:id="rId28"/>
    <p:sldId id="438" r:id="rId29"/>
    <p:sldId id="439" r:id="rId30"/>
    <p:sldId id="281" r:id="rId31"/>
    <p:sldId id="355" r:id="rId32"/>
    <p:sldId id="282" r:id="rId33"/>
    <p:sldId id="284" r:id="rId34"/>
    <p:sldId id="402" r:id="rId35"/>
    <p:sldId id="403" r:id="rId36"/>
    <p:sldId id="285" r:id="rId37"/>
    <p:sldId id="346" r:id="rId38"/>
    <p:sldId id="406" r:id="rId39"/>
    <p:sldId id="286" r:id="rId40"/>
    <p:sldId id="287" r:id="rId41"/>
    <p:sldId id="288" r:id="rId42"/>
    <p:sldId id="289" r:id="rId43"/>
    <p:sldId id="407" r:id="rId44"/>
    <p:sldId id="347" r:id="rId45"/>
    <p:sldId id="348" r:id="rId46"/>
    <p:sldId id="349" r:id="rId47"/>
    <p:sldId id="350" r:id="rId48"/>
    <p:sldId id="356" r:id="rId49"/>
    <p:sldId id="300" r:id="rId50"/>
    <p:sldId id="352" r:id="rId51"/>
    <p:sldId id="440" r:id="rId52"/>
    <p:sldId id="303" r:id="rId53"/>
    <p:sldId id="304" r:id="rId54"/>
    <p:sldId id="305" r:id="rId55"/>
    <p:sldId id="307" r:id="rId56"/>
    <p:sldId id="308" r:id="rId57"/>
    <p:sldId id="357" r:id="rId58"/>
    <p:sldId id="310" r:id="rId59"/>
    <p:sldId id="306" r:id="rId60"/>
    <p:sldId id="359" r:id="rId61"/>
    <p:sldId id="409" r:id="rId62"/>
    <p:sldId id="360" r:id="rId63"/>
    <p:sldId id="361" r:id="rId64"/>
    <p:sldId id="314" r:id="rId65"/>
    <p:sldId id="313" r:id="rId66"/>
    <p:sldId id="362" r:id="rId67"/>
    <p:sldId id="317" r:id="rId68"/>
    <p:sldId id="363" r:id="rId69"/>
    <p:sldId id="410" r:id="rId70"/>
    <p:sldId id="441" r:id="rId71"/>
    <p:sldId id="411" r:id="rId72"/>
    <p:sldId id="283" r:id="rId73"/>
    <p:sldId id="412" r:id="rId7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0000"/>
    <a:srgbClr val="FFE699"/>
    <a:srgbClr val="FF0000"/>
    <a:srgbClr val="FFCCCC"/>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3" autoAdjust="0"/>
    <p:restoredTop sz="87989" autoAdjust="0"/>
  </p:normalViewPr>
  <p:slideViewPr>
    <p:cSldViewPr snapToGrid="0">
      <p:cViewPr varScale="1">
        <p:scale>
          <a:sx n="59" d="100"/>
          <a:sy n="59" d="100"/>
        </p:scale>
        <p:origin x="133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5EDFC8-20BC-4467-8814-726535D4CAF6}" type="datetimeFigureOut">
              <a:rPr lang="fr-FR" smtClean="0"/>
              <a:t>12/03/2023</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89797F-0648-47DF-A1D8-388CB07A99E6}" type="slidenum">
              <a:rPr lang="fr-FR" smtClean="0"/>
              <a:t>‹N°›</a:t>
            </a:fld>
            <a:endParaRPr lang="fr-FR"/>
          </a:p>
        </p:txBody>
      </p:sp>
    </p:spTree>
    <p:extLst>
      <p:ext uri="{BB962C8B-B14F-4D97-AF65-F5344CB8AC3E}">
        <p14:creationId xmlns:p14="http://schemas.microsoft.com/office/powerpoint/2010/main" val="3002742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https://www.fredonoccitanie.com/surveillance/wp-content/uploads/sites/4/2017/02/processionnaire_pin_ext-1.jpg</a:t>
            </a:r>
          </a:p>
        </p:txBody>
      </p:sp>
      <p:sp>
        <p:nvSpPr>
          <p:cNvPr id="4" name="Espace réservé du numéro de diapositive 3"/>
          <p:cNvSpPr>
            <a:spLocks noGrp="1"/>
          </p:cNvSpPr>
          <p:nvPr>
            <p:ph type="sldNum" sz="quarter" idx="5"/>
          </p:nvPr>
        </p:nvSpPr>
        <p:spPr/>
        <p:txBody>
          <a:bodyPr/>
          <a:lstStyle/>
          <a:p>
            <a:fld id="{B589797F-0648-47DF-A1D8-388CB07A99E6}" type="slidenum">
              <a:rPr lang="fr-FR" smtClean="0"/>
              <a:t>11</a:t>
            </a:fld>
            <a:endParaRPr lang="fr-FR"/>
          </a:p>
        </p:txBody>
      </p:sp>
    </p:spTree>
    <p:extLst>
      <p:ext uri="{BB962C8B-B14F-4D97-AF65-F5344CB8AC3E}">
        <p14:creationId xmlns:p14="http://schemas.microsoft.com/office/powerpoint/2010/main" val="4136309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A58FA8B6-074F-4013-8EF7-8A786C239B85}" type="datetime1">
              <a:rPr lang="fr-FR" smtClean="0"/>
              <a:t>12/03/2023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97765D-F622-4BC4-AC55-80A3CC4A834C}" type="slidenum">
              <a:rPr lang="fr-FR" smtClean="0"/>
              <a:t>‹N°›</a:t>
            </a:fld>
            <a:endParaRPr lang="fr-FR"/>
          </a:p>
        </p:txBody>
      </p:sp>
    </p:spTree>
    <p:extLst>
      <p:ext uri="{BB962C8B-B14F-4D97-AF65-F5344CB8AC3E}">
        <p14:creationId xmlns:p14="http://schemas.microsoft.com/office/powerpoint/2010/main" val="3244797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62B292D-BAC2-457E-88D8-769347255356}" type="datetime1">
              <a:rPr lang="fr-FR" smtClean="0"/>
              <a:t>12/03/2023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97765D-F622-4BC4-AC55-80A3CC4A834C}" type="slidenum">
              <a:rPr lang="fr-FR" smtClean="0"/>
              <a:t>‹N°›</a:t>
            </a:fld>
            <a:endParaRPr lang="fr-FR"/>
          </a:p>
        </p:txBody>
      </p:sp>
    </p:spTree>
    <p:extLst>
      <p:ext uri="{BB962C8B-B14F-4D97-AF65-F5344CB8AC3E}">
        <p14:creationId xmlns:p14="http://schemas.microsoft.com/office/powerpoint/2010/main" val="274274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C409E68-0E0E-436E-B9B2-D693920AD359}" type="datetime1">
              <a:rPr lang="fr-FR" smtClean="0"/>
              <a:t>12/03/2023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97765D-F622-4BC4-AC55-80A3CC4A834C}" type="slidenum">
              <a:rPr lang="fr-FR" smtClean="0"/>
              <a:t>‹N°›</a:t>
            </a:fld>
            <a:endParaRPr lang="fr-FR"/>
          </a:p>
        </p:txBody>
      </p:sp>
    </p:spTree>
    <p:extLst>
      <p:ext uri="{BB962C8B-B14F-4D97-AF65-F5344CB8AC3E}">
        <p14:creationId xmlns:p14="http://schemas.microsoft.com/office/powerpoint/2010/main" val="149349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fr-FR"/>
              <a:t>Modifiez le style du titre</a:t>
            </a:r>
            <a:endParaRPr lang="en-US"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lvl1pPr>
              <a:defRPr>
                <a:latin typeface="Century Gothic" panose="020B0502020202020204" pitchFamily="34" charset="0"/>
              </a:defRPr>
            </a:lvl1pPr>
          </a:lstStyle>
          <a:p>
            <a:fld id="{454B689A-8140-476D-AB69-8DB231457B91}" type="datetime1">
              <a:rPr lang="fr-FR" smtClean="0"/>
              <a:t>12/03/2023</a:t>
            </a:fld>
            <a:endParaRPr lang="fr-FR"/>
          </a:p>
        </p:txBody>
      </p:sp>
      <p:sp>
        <p:nvSpPr>
          <p:cNvPr id="5" name="Footer Placeholder 4"/>
          <p:cNvSpPr>
            <a:spLocks noGrp="1"/>
          </p:cNvSpPr>
          <p:nvPr>
            <p:ph type="ftr" sz="quarter" idx="11"/>
          </p:nvPr>
        </p:nvSpPr>
        <p:spPr/>
        <p:txBody>
          <a:bodyPr/>
          <a:lstStyle>
            <a:lvl1pPr>
              <a:defRPr>
                <a:latin typeface="Century Gothic" panose="020B0502020202020204" pitchFamily="34" charset="0"/>
              </a:defRPr>
            </a:lvl1pPr>
          </a:lstStyle>
          <a:p>
            <a:endParaRPr lang="fr-FR"/>
          </a:p>
        </p:txBody>
      </p:sp>
      <p:sp>
        <p:nvSpPr>
          <p:cNvPr id="6" name="Slide Number Placeholder 5"/>
          <p:cNvSpPr>
            <a:spLocks noGrp="1"/>
          </p:cNvSpPr>
          <p:nvPr>
            <p:ph type="sldNum" sz="quarter" idx="12"/>
          </p:nvPr>
        </p:nvSpPr>
        <p:spPr/>
        <p:txBody>
          <a:bodyPr/>
          <a:lstStyle>
            <a:lvl1pPr>
              <a:defRPr>
                <a:latin typeface="Century Gothic" panose="020B0502020202020204" pitchFamily="34" charset="0"/>
              </a:defRPr>
            </a:lvl1pPr>
          </a:lstStyle>
          <a:p>
            <a:fld id="{6697765D-F622-4BC4-AC55-80A3CC4A834C}" type="slidenum">
              <a:rPr lang="fr-FR" smtClean="0"/>
              <a:pPr/>
              <a:t>‹N°›</a:t>
            </a:fld>
            <a:endParaRPr lang="fr-FR"/>
          </a:p>
        </p:txBody>
      </p:sp>
    </p:spTree>
    <p:extLst>
      <p:ext uri="{BB962C8B-B14F-4D97-AF65-F5344CB8AC3E}">
        <p14:creationId xmlns:p14="http://schemas.microsoft.com/office/powerpoint/2010/main" val="4237766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EACC120D-C98A-4B1B-8A96-93017CE79789}" type="datetime1">
              <a:rPr lang="fr-FR" smtClean="0"/>
              <a:t>12/03/2023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97765D-F622-4BC4-AC55-80A3CC4A834C}" type="slidenum">
              <a:rPr lang="fr-FR" smtClean="0"/>
              <a:t>‹N°›</a:t>
            </a:fld>
            <a:endParaRPr lang="fr-FR"/>
          </a:p>
        </p:txBody>
      </p:sp>
    </p:spTree>
    <p:extLst>
      <p:ext uri="{BB962C8B-B14F-4D97-AF65-F5344CB8AC3E}">
        <p14:creationId xmlns:p14="http://schemas.microsoft.com/office/powerpoint/2010/main" val="228314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E8C29990-10F8-48CC-850A-B674FB719D50}" type="datetime1">
              <a:rPr lang="fr-FR" smtClean="0"/>
              <a:t>12/03/2023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697765D-F622-4BC4-AC55-80A3CC4A834C}" type="slidenum">
              <a:rPr lang="fr-FR" smtClean="0"/>
              <a:t>‹N°›</a:t>
            </a:fld>
            <a:endParaRPr lang="fr-FR"/>
          </a:p>
        </p:txBody>
      </p:sp>
    </p:spTree>
    <p:extLst>
      <p:ext uri="{BB962C8B-B14F-4D97-AF65-F5344CB8AC3E}">
        <p14:creationId xmlns:p14="http://schemas.microsoft.com/office/powerpoint/2010/main" val="972831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Content Placeholder 3"/>
          <p:cNvSpPr>
            <a:spLocks noGrp="1"/>
          </p:cNvSpPr>
          <p:nvPr>
            <p:ph sz="half" idx="2"/>
          </p:nvPr>
        </p:nvSpPr>
        <p:spPr>
          <a:xfrm>
            <a:off x="629842" y="2505075"/>
            <a:ext cx="3868340"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Content Placeholder 5"/>
          <p:cNvSpPr>
            <a:spLocks noGrp="1"/>
          </p:cNvSpPr>
          <p:nvPr>
            <p:ph sz="quarter" idx="4"/>
          </p:nvPr>
        </p:nvSpPr>
        <p:spPr>
          <a:xfrm>
            <a:off x="4629150" y="2505075"/>
            <a:ext cx="3887391"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744168BE-654E-4980-BDDD-23045C6B8544}" type="datetime1">
              <a:rPr lang="fr-FR" smtClean="0"/>
              <a:t>12/03/2023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6697765D-F622-4BC4-AC55-80A3CC4A834C}" type="slidenum">
              <a:rPr lang="fr-FR" smtClean="0"/>
              <a:t>‹N°›</a:t>
            </a:fld>
            <a:endParaRPr lang="fr-FR"/>
          </a:p>
        </p:txBody>
      </p:sp>
    </p:spTree>
    <p:extLst>
      <p:ext uri="{BB962C8B-B14F-4D97-AF65-F5344CB8AC3E}">
        <p14:creationId xmlns:p14="http://schemas.microsoft.com/office/powerpoint/2010/main" val="1655770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05D86193-37F2-472C-876F-3F697212EAF3}" type="datetime1">
              <a:rPr lang="fr-FR" smtClean="0"/>
              <a:t>12/03/2023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697765D-F622-4BC4-AC55-80A3CC4A834C}" type="slidenum">
              <a:rPr lang="fr-FR" smtClean="0"/>
              <a:t>‹N°›</a:t>
            </a:fld>
            <a:endParaRPr lang="fr-FR"/>
          </a:p>
        </p:txBody>
      </p:sp>
    </p:spTree>
    <p:extLst>
      <p:ext uri="{BB962C8B-B14F-4D97-AF65-F5344CB8AC3E}">
        <p14:creationId xmlns:p14="http://schemas.microsoft.com/office/powerpoint/2010/main" val="3330919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F50D7E-99C0-4BEA-BB38-82557C2808CF}" type="datetime1">
              <a:rPr lang="fr-FR" smtClean="0"/>
              <a:t>12/03/2023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6697765D-F622-4BC4-AC55-80A3CC4A834C}" type="slidenum">
              <a:rPr lang="fr-FR" smtClean="0"/>
              <a:t>‹N°›</a:t>
            </a:fld>
            <a:endParaRPr lang="fr-FR"/>
          </a:p>
        </p:txBody>
      </p:sp>
    </p:spTree>
    <p:extLst>
      <p:ext uri="{BB962C8B-B14F-4D97-AF65-F5344CB8AC3E}">
        <p14:creationId xmlns:p14="http://schemas.microsoft.com/office/powerpoint/2010/main" val="3341084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Date Placeholder 4"/>
          <p:cNvSpPr>
            <a:spLocks noGrp="1"/>
          </p:cNvSpPr>
          <p:nvPr>
            <p:ph type="dt" sz="half" idx="10"/>
          </p:nvPr>
        </p:nvSpPr>
        <p:spPr/>
        <p:txBody>
          <a:bodyPr/>
          <a:lstStyle/>
          <a:p>
            <a:fld id="{D0C65F72-0C01-4DA1-BC33-9D28088C56AF}" type="datetime1">
              <a:rPr lang="fr-FR" smtClean="0"/>
              <a:t>12/03/2023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697765D-F622-4BC4-AC55-80A3CC4A834C}" type="slidenum">
              <a:rPr lang="fr-FR" smtClean="0"/>
              <a:t>‹N°›</a:t>
            </a:fld>
            <a:endParaRPr lang="fr-FR"/>
          </a:p>
        </p:txBody>
      </p:sp>
    </p:spTree>
    <p:extLst>
      <p:ext uri="{BB962C8B-B14F-4D97-AF65-F5344CB8AC3E}">
        <p14:creationId xmlns:p14="http://schemas.microsoft.com/office/powerpoint/2010/main" val="1933686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Date Placeholder 4"/>
          <p:cNvSpPr>
            <a:spLocks noGrp="1"/>
          </p:cNvSpPr>
          <p:nvPr>
            <p:ph type="dt" sz="half" idx="10"/>
          </p:nvPr>
        </p:nvSpPr>
        <p:spPr/>
        <p:txBody>
          <a:bodyPr/>
          <a:lstStyle/>
          <a:p>
            <a:fld id="{2BE13ED2-DB85-4020-970E-333EA718A7F3}" type="datetime1">
              <a:rPr lang="fr-FR" smtClean="0"/>
              <a:t>12/03/2023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697765D-F622-4BC4-AC55-80A3CC4A834C}" type="slidenum">
              <a:rPr lang="fr-FR" smtClean="0"/>
              <a:t>‹N°›</a:t>
            </a:fld>
            <a:endParaRPr lang="fr-FR"/>
          </a:p>
        </p:txBody>
      </p:sp>
    </p:spTree>
    <p:extLst>
      <p:ext uri="{BB962C8B-B14F-4D97-AF65-F5344CB8AC3E}">
        <p14:creationId xmlns:p14="http://schemas.microsoft.com/office/powerpoint/2010/main" val="423021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69492F-229E-44F9-B698-799B63D95C95}" type="datetime1">
              <a:rPr lang="fr-FR" smtClean="0"/>
              <a:t>12/03/2023</a:t>
            </a:fld>
            <a:endParaRPr lang="fr-F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97765D-F622-4BC4-AC55-80A3CC4A834C}" type="slidenum">
              <a:rPr lang="fr-FR" smtClean="0"/>
              <a:t>‹N°›</a:t>
            </a:fld>
            <a:endParaRPr lang="fr-FR"/>
          </a:p>
        </p:txBody>
      </p:sp>
    </p:spTree>
    <p:extLst>
      <p:ext uri="{BB962C8B-B14F-4D97-AF65-F5344CB8AC3E}">
        <p14:creationId xmlns:p14="http://schemas.microsoft.com/office/powerpoint/2010/main" val="28612608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541.png"/></Relationships>
</file>

<file path=ppt/slides/_rels/slide3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0.png"/><Relationship Id="rId1" Type="http://schemas.openxmlformats.org/officeDocument/2006/relationships/slideLayout" Target="../slideLayouts/slideLayout2.xml"/><Relationship Id="rId6" Type="http://schemas.openxmlformats.org/officeDocument/2006/relationships/image" Target="../media/image540.png"/><Relationship Id="rId5" Type="http://schemas.openxmlformats.org/officeDocument/2006/relationships/image" Target="../media/image530.png"/><Relationship Id="rId4" Type="http://schemas.openxmlformats.org/officeDocument/2006/relationships/image" Target="../media/image520.png"/></Relationships>
</file>

<file path=ppt/slides/_rels/slide3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40.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640.png"/></Relationships>
</file>

<file path=ppt/slides/_rels/slide45.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79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3.png"/><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48.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98.png"/><Relationship Id="rId7" Type="http://schemas.openxmlformats.org/officeDocument/2006/relationships/image" Target="../media/image83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810.png"/><Relationship Id="rId4" Type="http://schemas.openxmlformats.org/officeDocument/2006/relationships/image" Target="../media/image790.png"/><Relationship Id="rId9" Type="http://schemas.openxmlformats.org/officeDocument/2006/relationships/image" Target="../media/image100.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5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31.png"/><Relationship Id="rId2" Type="http://schemas.openxmlformats.org/officeDocument/2006/relationships/image" Target="../media/image950.png"/><Relationship Id="rId1" Type="http://schemas.openxmlformats.org/officeDocument/2006/relationships/slideLayout" Target="../slideLayouts/slideLayout2.xml"/><Relationship Id="rId5" Type="http://schemas.openxmlformats.org/officeDocument/2006/relationships/image" Target="../media/image960.png"/><Relationship Id="rId4" Type="http://schemas.openxmlformats.org/officeDocument/2006/relationships/image" Target="../media/image940.png"/></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5.jpe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image" Target="../media/image109.jpeg"/><Relationship Id="rId4" Type="http://schemas.openxmlformats.org/officeDocument/2006/relationships/image" Target="../media/image108.jpe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80.png"/><Relationship Id="rId7" Type="http://schemas.openxmlformats.org/officeDocument/2006/relationships/image" Target="../media/image1030.png"/><Relationship Id="rId2" Type="http://schemas.openxmlformats.org/officeDocument/2006/relationships/image" Target="../media/image990.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10.png"/><Relationship Id="rId4" Type="http://schemas.openxmlformats.org/officeDocument/2006/relationships/image" Target="../media/image1000.png"/></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0.png"/><Relationship Id="rId5" Type="http://schemas.openxmlformats.org/officeDocument/2006/relationships/image" Target="../media/image119.png"/><Relationship Id="rId4" Type="http://schemas.openxmlformats.org/officeDocument/2006/relationships/image" Target="../media/image118.png"/></Relationships>
</file>

<file path=ppt/slides/_rels/slide6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140.png"/><Relationship Id="rId3" Type="http://schemas.openxmlformats.org/officeDocument/2006/relationships/image" Target="../media/image1090.png"/><Relationship Id="rId7" Type="http://schemas.openxmlformats.org/officeDocument/2006/relationships/image" Target="../media/image1130.png"/><Relationship Id="rId2" Type="http://schemas.openxmlformats.org/officeDocument/2006/relationships/image" Target="../media/image1080.png"/><Relationship Id="rId1" Type="http://schemas.openxmlformats.org/officeDocument/2006/relationships/slideLayout" Target="../slideLayouts/slideLayout2.xml"/><Relationship Id="rId6" Type="http://schemas.openxmlformats.org/officeDocument/2006/relationships/image" Target="../media/image1120.png"/><Relationship Id="rId5" Type="http://schemas.openxmlformats.org/officeDocument/2006/relationships/image" Target="../media/image1110.png"/><Relationship Id="rId4" Type="http://schemas.openxmlformats.org/officeDocument/2006/relationships/image" Target="../media/image1100.png"/></Relationships>
</file>

<file path=ppt/slides/_rels/slide6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9194275" cy="3048000"/>
          </a:xfrm>
          <a:prstGeom prst="rect">
            <a:avLst/>
          </a:prstGeom>
        </p:spPr>
      </p:pic>
      <p:sp>
        <p:nvSpPr>
          <p:cNvPr id="10" name="Titre 1"/>
          <p:cNvSpPr>
            <a:spLocks noGrp="1"/>
          </p:cNvSpPr>
          <p:nvPr>
            <p:ph type="ctrTitle"/>
          </p:nvPr>
        </p:nvSpPr>
        <p:spPr>
          <a:xfrm>
            <a:off x="572108" y="4319319"/>
            <a:ext cx="8050059" cy="793519"/>
          </a:xfrm>
        </p:spPr>
        <p:txBody>
          <a:bodyPr>
            <a:normAutofit fontScale="90000"/>
          </a:bodyPr>
          <a:lstStyle/>
          <a:p>
            <a:pPr algn="r"/>
            <a:r>
              <a:rPr lang="fr-FR" sz="3600" dirty="0">
                <a:latin typeface="Century Gothic" panose="020B0502020202020204" pitchFamily="34" charset="0"/>
              </a:rPr>
              <a:t>Introduction aux modèles hiérarchiques</a:t>
            </a:r>
            <a:br>
              <a:rPr lang="fr-FR" sz="3600" dirty="0">
                <a:latin typeface="Century Gothic" panose="020B0502020202020204" pitchFamily="34" charset="0"/>
              </a:rPr>
            </a:br>
            <a:br>
              <a:rPr lang="fr-FR" sz="3600" dirty="0">
                <a:latin typeface="Century Gothic" panose="020B0502020202020204" pitchFamily="34" charset="0"/>
              </a:rPr>
            </a:br>
            <a:r>
              <a:rPr lang="fr-FR" sz="2700" dirty="0">
                <a:latin typeface="Century Gothic" panose="020B0502020202020204" pitchFamily="34" charset="0"/>
              </a:rPr>
              <a:t>Modéliser des jeux de données structurés</a:t>
            </a:r>
            <a:endParaRPr lang="fr-FR" sz="4800" dirty="0">
              <a:latin typeface="Century Gothic" panose="020B0502020202020204" pitchFamily="34" charset="0"/>
            </a:endParaRPr>
          </a:p>
        </p:txBody>
      </p:sp>
      <p:sp>
        <p:nvSpPr>
          <p:cNvPr id="2" name="Espace réservé du numéro de diapositive 1">
            <a:extLst>
              <a:ext uri="{FF2B5EF4-FFF2-40B4-BE49-F238E27FC236}">
                <a16:creationId xmlns:a16="http://schemas.microsoft.com/office/drawing/2014/main" id="{3717B54E-0983-4514-B411-82E7F49BCDBC}"/>
              </a:ext>
            </a:extLst>
          </p:cNvPr>
          <p:cNvSpPr>
            <a:spLocks noGrp="1"/>
          </p:cNvSpPr>
          <p:nvPr>
            <p:ph type="sldNum" sz="quarter" idx="12"/>
          </p:nvPr>
        </p:nvSpPr>
        <p:spPr/>
        <p:txBody>
          <a:bodyPr/>
          <a:lstStyle/>
          <a:p>
            <a:fld id="{6697765D-F622-4BC4-AC55-80A3CC4A834C}" type="slidenum">
              <a:rPr lang="fr-FR" smtClean="0"/>
              <a:t>1</a:t>
            </a:fld>
            <a:endParaRPr lang="fr-FR"/>
          </a:p>
        </p:txBody>
      </p:sp>
    </p:spTree>
    <p:extLst>
      <p:ext uri="{BB962C8B-B14F-4D97-AF65-F5344CB8AC3E}">
        <p14:creationId xmlns:p14="http://schemas.microsoft.com/office/powerpoint/2010/main" val="2432834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929BAB3-12BA-2290-EDD6-8B36617B8B9A}"/>
              </a:ext>
            </a:extLst>
          </p:cNvPr>
          <p:cNvSpPr>
            <a:spLocks noGrp="1"/>
          </p:cNvSpPr>
          <p:nvPr>
            <p:ph type="sldNum" sz="quarter" idx="12"/>
          </p:nvPr>
        </p:nvSpPr>
        <p:spPr/>
        <p:txBody>
          <a:bodyPr/>
          <a:lstStyle/>
          <a:p>
            <a:fld id="{6697765D-F622-4BC4-AC55-80A3CC4A834C}" type="slidenum">
              <a:rPr lang="fr-FR" smtClean="0"/>
              <a:pPr/>
              <a:t>10</a:t>
            </a:fld>
            <a:endParaRPr lang="fr-FR"/>
          </a:p>
        </p:txBody>
      </p:sp>
      <p:sp>
        <p:nvSpPr>
          <p:cNvPr id="5" name="ZoneTexte 4">
            <a:extLst>
              <a:ext uri="{FF2B5EF4-FFF2-40B4-BE49-F238E27FC236}">
                <a16:creationId xmlns:a16="http://schemas.microsoft.com/office/drawing/2014/main" id="{6FCA6629-6020-FB41-4A6B-D4EAC30B05E5}"/>
              </a:ext>
            </a:extLst>
          </p:cNvPr>
          <p:cNvSpPr txBox="1"/>
          <p:nvPr/>
        </p:nvSpPr>
        <p:spPr>
          <a:xfrm>
            <a:off x="311793" y="866774"/>
            <a:ext cx="3469631" cy="369332"/>
          </a:xfrm>
          <a:prstGeom prst="rect">
            <a:avLst/>
          </a:prstGeom>
          <a:noFill/>
        </p:spPr>
        <p:txBody>
          <a:bodyPr wrap="square">
            <a:spAutoFit/>
          </a:bodyPr>
          <a:lstStyle/>
          <a:p>
            <a:r>
              <a:rPr lang="fr-FR" dirty="0"/>
              <a:t>Ajoutons un effet « strate » : </a:t>
            </a:r>
            <a:endParaRPr lang="fr-FR" sz="1800" i="1" dirty="0"/>
          </a:p>
        </p:txBody>
      </p:sp>
      <p:sp>
        <p:nvSpPr>
          <p:cNvPr id="7" name="Rectangle 2">
            <a:extLst>
              <a:ext uri="{FF2B5EF4-FFF2-40B4-BE49-F238E27FC236}">
                <a16:creationId xmlns:a16="http://schemas.microsoft.com/office/drawing/2014/main" id="{ADC9159E-2C17-BA75-4A1C-1F61290668BF}"/>
              </a:ext>
            </a:extLst>
          </p:cNvPr>
          <p:cNvSpPr>
            <a:spLocks noChangeArrowheads="1"/>
          </p:cNvSpPr>
          <p:nvPr/>
        </p:nvSpPr>
        <p:spPr bwMode="auto">
          <a:xfrm>
            <a:off x="1724025" y="1792070"/>
            <a:ext cx="6086475" cy="129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FF"/>
                </a:solidFill>
                <a:effectLst/>
                <a:latin typeface="Lucida Console" panose="020B0609040504020204" pitchFamily="49" charset="0"/>
              </a:rPr>
              <a:t>&gt; </a:t>
            </a:r>
            <a:r>
              <a:rPr kumimoji="0" lang="fr-FR" altLang="fr-FR" sz="1400" b="0" i="0" u="none" strike="noStrike" cap="none" normalizeH="0" baseline="0" dirty="0" err="1">
                <a:ln>
                  <a:noFill/>
                </a:ln>
                <a:solidFill>
                  <a:srgbClr val="0000FF"/>
                </a:solidFill>
                <a:effectLst/>
                <a:latin typeface="Lucida Console" panose="020B0609040504020204" pitchFamily="49" charset="0"/>
              </a:rPr>
              <a:t>confint</a:t>
            </a:r>
            <a:r>
              <a:rPr kumimoji="0" lang="fr-FR" altLang="fr-FR" sz="1400" b="0" i="0" u="none" strike="noStrike" cap="none" normalizeH="0" baseline="0" dirty="0">
                <a:ln>
                  <a:noFill/>
                </a:ln>
                <a:solidFill>
                  <a:srgbClr val="0000FF"/>
                </a:solidFill>
                <a:effectLst/>
                <a:latin typeface="Lucida Console" panose="020B0609040504020204" pitchFamily="49" charset="0"/>
              </a:rPr>
              <a:t>(</a:t>
            </a:r>
            <a:r>
              <a:rPr kumimoji="0" lang="fr-FR" altLang="fr-FR" sz="1400" b="0" i="0" u="none" strike="noStrike" cap="none" normalizeH="0" baseline="0" dirty="0" err="1">
                <a:ln>
                  <a:noFill/>
                </a:ln>
                <a:solidFill>
                  <a:srgbClr val="0000FF"/>
                </a:solidFill>
                <a:effectLst/>
                <a:latin typeface="Lucida Console" panose="020B0609040504020204" pitchFamily="49" charset="0"/>
              </a:rPr>
              <a:t>m.strate</a:t>
            </a:r>
            <a:r>
              <a:rPr kumimoji="0" lang="fr-FR" altLang="fr-FR" sz="1400" b="0" i="0" u="none" strike="noStrike" cap="none" normalizeH="0" baseline="0" dirty="0">
                <a:ln>
                  <a:noFill/>
                </a:ln>
                <a:solidFill>
                  <a:srgbClr val="0000FF"/>
                </a:solidFill>
                <a:effectLst/>
                <a:latin typeface="Lucida Console" panose="020B0609040504020204" pitchFamily="49" charset="0"/>
              </a:rPr>
              <a:t>)	 </a:t>
            </a:r>
            <a:r>
              <a:rPr kumimoji="0" lang="fr-FR" altLang="fr-FR" sz="1400" b="0" i="0" u="none" strike="noStrike" cap="none" normalizeH="0" baseline="0" dirty="0">
                <a:ln>
                  <a:noFill/>
                </a:ln>
                <a:solidFill>
                  <a:srgbClr val="000000"/>
                </a:solidFill>
                <a:effectLst/>
                <a:latin typeface="Lucida Console" panose="020B0609040504020204" pitchFamily="49" charset="0"/>
              </a:rPr>
              <a:t>2.5 % 	   97.5 %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(Intercept) 		12.1895256 12.6554097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000000"/>
                </a:solidFill>
                <a:effectLst/>
                <a:latin typeface="Lucida Console" panose="020B0609040504020204" pitchFamily="49" charset="0"/>
              </a:rPr>
              <a:t>predicteur</a:t>
            </a:r>
            <a:r>
              <a:rPr kumimoji="0" lang="fr-FR" altLang="fr-FR" sz="1400" b="0" i="0" u="none" strike="noStrike" cap="none" normalizeH="0" baseline="0" dirty="0">
                <a:ln>
                  <a:noFill/>
                </a:ln>
                <a:solidFill>
                  <a:srgbClr val="000000"/>
                </a:solidFill>
                <a:effectLst/>
                <a:latin typeface="Lucida Console" panose="020B0609040504020204" pitchFamily="49" charset="0"/>
              </a:rPr>
              <a:t> 		-5.1915215 -5.0790141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blocsB10 		-0.9242874 -0.2657208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blocsB11 		-11.9041149 -11.2455484</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solidFill>
                  <a:srgbClr val="000000"/>
                </a:solidFill>
                <a:latin typeface="Lucida Console" panose="020B0609040504020204" pitchFamily="49" charset="0"/>
              </a:rPr>
              <a:t>…</a:t>
            </a:r>
            <a:r>
              <a:rPr kumimoji="0" lang="fr-FR" altLang="fr-FR" sz="1400" b="0" i="0" u="none" strike="noStrike" cap="none" normalizeH="0" baseline="0" dirty="0">
                <a:ln>
                  <a:noFill/>
                </a:ln>
                <a:solidFill>
                  <a:schemeClr val="tx1"/>
                </a:solidFill>
                <a:effectLst/>
              </a:rPr>
              <a:t> </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CB917B5-D542-A652-B849-8718BEFA11A8}"/>
              </a:ext>
            </a:extLst>
          </p:cNvPr>
          <p:cNvSpPr txBox="1"/>
          <p:nvPr/>
        </p:nvSpPr>
        <p:spPr>
          <a:xfrm>
            <a:off x="1102369" y="3640696"/>
            <a:ext cx="7412981" cy="1200329"/>
          </a:xfrm>
          <a:prstGeom prst="rect">
            <a:avLst/>
          </a:prstGeom>
          <a:noFill/>
        </p:spPr>
        <p:txBody>
          <a:bodyPr wrap="square">
            <a:spAutoFit/>
          </a:bodyPr>
          <a:lstStyle/>
          <a:p>
            <a:r>
              <a:rPr lang="fr-FR" dirty="0"/>
              <a:t>L’intercept devient compliqué à interpréter : c’est la concentration planctonique dans le bloc de référence si le prédicteur = 0, c’est-à-dire à profondeur moyenne </a:t>
            </a:r>
            <a:r>
              <a:rPr lang="fr-FR" i="1" dirty="0"/>
              <a:t>(le prédicteur est centré-réduit). </a:t>
            </a:r>
            <a:r>
              <a:rPr lang="fr-FR" dirty="0"/>
              <a:t>Ca n’a pas beaucoup d’intérêt…</a:t>
            </a:r>
            <a:endParaRPr lang="fr-FR" sz="1800" i="1" dirty="0"/>
          </a:p>
        </p:txBody>
      </p:sp>
      <p:sp>
        <p:nvSpPr>
          <p:cNvPr id="9" name="ZoneTexte 8">
            <a:extLst>
              <a:ext uri="{FF2B5EF4-FFF2-40B4-BE49-F238E27FC236}">
                <a16:creationId xmlns:a16="http://schemas.microsoft.com/office/drawing/2014/main" id="{FCCBD5D8-F17A-D690-A501-141D874CD62E}"/>
              </a:ext>
            </a:extLst>
          </p:cNvPr>
          <p:cNvSpPr txBox="1"/>
          <p:nvPr/>
        </p:nvSpPr>
        <p:spPr>
          <a:xfrm>
            <a:off x="1060771" y="5156022"/>
            <a:ext cx="7412981" cy="923330"/>
          </a:xfrm>
          <a:prstGeom prst="rect">
            <a:avLst/>
          </a:prstGeom>
          <a:noFill/>
        </p:spPr>
        <p:txBody>
          <a:bodyPr wrap="square">
            <a:spAutoFit/>
          </a:bodyPr>
          <a:lstStyle/>
          <a:p>
            <a:r>
              <a:rPr lang="fr-FR" b="1" i="1" dirty="0"/>
              <a:t>Avec ce modèle, on perd une quantité estimée qui nous intéresse : la concentration planctonique à profondeur moyenne pour l’ensemble de la Méditerranée</a:t>
            </a:r>
            <a:endParaRPr lang="fr-FR" sz="1800" b="1" i="1" dirty="0"/>
          </a:p>
        </p:txBody>
      </p:sp>
    </p:spTree>
    <p:extLst>
      <p:ext uri="{BB962C8B-B14F-4D97-AF65-F5344CB8AC3E}">
        <p14:creationId xmlns:p14="http://schemas.microsoft.com/office/powerpoint/2010/main" val="3772439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F59DB8D-161C-21C3-1B6C-CFC8E4C3554F}"/>
              </a:ext>
            </a:extLst>
          </p:cNvPr>
          <p:cNvSpPr>
            <a:spLocks noGrp="1"/>
          </p:cNvSpPr>
          <p:nvPr>
            <p:ph type="sldNum" sz="quarter" idx="12"/>
          </p:nvPr>
        </p:nvSpPr>
        <p:spPr/>
        <p:txBody>
          <a:bodyPr/>
          <a:lstStyle/>
          <a:p>
            <a:fld id="{6697765D-F622-4BC4-AC55-80A3CC4A834C}" type="slidenum">
              <a:rPr lang="fr-FR" smtClean="0"/>
              <a:pPr/>
              <a:t>11</a:t>
            </a:fld>
            <a:endParaRPr lang="fr-FR"/>
          </a:p>
        </p:txBody>
      </p:sp>
      <p:sp>
        <p:nvSpPr>
          <p:cNvPr id="5" name="Rectangle 4">
            <a:extLst>
              <a:ext uri="{FF2B5EF4-FFF2-40B4-BE49-F238E27FC236}">
                <a16:creationId xmlns:a16="http://schemas.microsoft.com/office/drawing/2014/main" id="{86B0BBAF-E9CC-3268-FCD7-AE83C50D2EED}"/>
              </a:ext>
            </a:extLst>
          </p:cNvPr>
          <p:cNvSpPr/>
          <p:nvPr/>
        </p:nvSpPr>
        <p:spPr>
          <a:xfrm>
            <a:off x="411624" y="630001"/>
            <a:ext cx="4560425" cy="1200329"/>
          </a:xfrm>
          <a:prstGeom prst="rect">
            <a:avLst/>
          </a:prstGeom>
        </p:spPr>
        <p:txBody>
          <a:bodyPr wrap="square">
            <a:spAutoFit/>
          </a:bodyPr>
          <a:lstStyle/>
          <a:p>
            <a:r>
              <a:rPr lang="fr-FR" sz="2400" dirty="0"/>
              <a:t>Dynamique temporelle de l’invasion de la chenille processionnaire en France</a:t>
            </a:r>
          </a:p>
        </p:txBody>
      </p:sp>
      <p:pic>
        <p:nvPicPr>
          <p:cNvPr id="1026" name="Picture 2">
            <a:extLst>
              <a:ext uri="{FF2B5EF4-FFF2-40B4-BE49-F238E27FC236}">
                <a16:creationId xmlns:a16="http://schemas.microsoft.com/office/drawing/2014/main" id="{88CC4EC6-DE2E-C242-2BDA-27A6FC5098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36" b="8135"/>
          <a:stretch/>
        </p:blipFill>
        <p:spPr bwMode="auto">
          <a:xfrm>
            <a:off x="4093029" y="1905301"/>
            <a:ext cx="4663840" cy="4043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087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C19BA4B-4BA4-7832-9167-AC8598A7D0D4}"/>
              </a:ext>
            </a:extLst>
          </p:cNvPr>
          <p:cNvSpPr>
            <a:spLocks noGrp="1"/>
          </p:cNvSpPr>
          <p:nvPr>
            <p:ph type="sldNum" sz="quarter" idx="12"/>
          </p:nvPr>
        </p:nvSpPr>
        <p:spPr/>
        <p:txBody>
          <a:bodyPr/>
          <a:lstStyle/>
          <a:p>
            <a:fld id="{6697765D-F622-4BC4-AC55-80A3CC4A834C}" type="slidenum">
              <a:rPr lang="fr-FR" smtClean="0"/>
              <a:pPr/>
              <a:t>12</a:t>
            </a:fld>
            <a:endParaRPr lang="fr-FR"/>
          </a:p>
        </p:txBody>
      </p:sp>
      <p:pic>
        <p:nvPicPr>
          <p:cNvPr id="5" name="Image 4">
            <a:extLst>
              <a:ext uri="{FF2B5EF4-FFF2-40B4-BE49-F238E27FC236}">
                <a16:creationId xmlns:a16="http://schemas.microsoft.com/office/drawing/2014/main" id="{8DC53AB9-768F-C910-24E3-D3938FA421B8}"/>
              </a:ext>
            </a:extLst>
          </p:cNvPr>
          <p:cNvPicPr>
            <a:picLocks noChangeAspect="1"/>
          </p:cNvPicPr>
          <p:nvPr/>
        </p:nvPicPr>
        <p:blipFill>
          <a:blip r:embed="rId2"/>
          <a:stretch>
            <a:fillRect/>
          </a:stretch>
        </p:blipFill>
        <p:spPr>
          <a:xfrm>
            <a:off x="1352550" y="1603374"/>
            <a:ext cx="6161556" cy="4987926"/>
          </a:xfrm>
          <a:prstGeom prst="rect">
            <a:avLst/>
          </a:prstGeom>
        </p:spPr>
      </p:pic>
      <p:sp>
        <p:nvSpPr>
          <p:cNvPr id="6" name="ZoneTexte 5">
            <a:extLst>
              <a:ext uri="{FF2B5EF4-FFF2-40B4-BE49-F238E27FC236}">
                <a16:creationId xmlns:a16="http://schemas.microsoft.com/office/drawing/2014/main" id="{90C58C62-5090-79B6-B0A2-7609504BE2AD}"/>
              </a:ext>
            </a:extLst>
          </p:cNvPr>
          <p:cNvSpPr txBox="1"/>
          <p:nvPr/>
        </p:nvSpPr>
        <p:spPr>
          <a:xfrm>
            <a:off x="378469" y="422184"/>
            <a:ext cx="7412981" cy="1477328"/>
          </a:xfrm>
          <a:prstGeom prst="rect">
            <a:avLst/>
          </a:prstGeom>
          <a:noFill/>
        </p:spPr>
        <p:txBody>
          <a:bodyPr wrap="square">
            <a:spAutoFit/>
          </a:bodyPr>
          <a:lstStyle/>
          <a:p>
            <a:r>
              <a:rPr lang="fr-FR" dirty="0"/>
              <a:t>On s’intéresse à la tendance temporelle d’infestation des peuplements forestiers par la chenille processionnaire du pin.</a:t>
            </a:r>
          </a:p>
          <a:p>
            <a:endParaRPr lang="fr-FR" dirty="0"/>
          </a:p>
          <a:p>
            <a:r>
              <a:rPr lang="fr-FR" dirty="0"/>
              <a:t>On fait l’hypothèse que la pression d’infestation des chenilles sur les pins sylvestres a augmenté de 1986 à 2012. </a:t>
            </a:r>
            <a:endParaRPr lang="fr-FR" sz="1800" i="1" dirty="0"/>
          </a:p>
        </p:txBody>
      </p:sp>
    </p:spTree>
    <p:extLst>
      <p:ext uri="{BB962C8B-B14F-4D97-AF65-F5344CB8AC3E}">
        <p14:creationId xmlns:p14="http://schemas.microsoft.com/office/powerpoint/2010/main" val="1860667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C2FB25F-FCCF-5097-1CA2-AC1AFDAD3CCB}"/>
              </a:ext>
            </a:extLst>
          </p:cNvPr>
          <p:cNvSpPr>
            <a:spLocks noGrp="1"/>
          </p:cNvSpPr>
          <p:nvPr>
            <p:ph type="sldNum" sz="quarter" idx="12"/>
          </p:nvPr>
        </p:nvSpPr>
        <p:spPr/>
        <p:txBody>
          <a:bodyPr/>
          <a:lstStyle/>
          <a:p>
            <a:fld id="{6697765D-F622-4BC4-AC55-80A3CC4A834C}" type="slidenum">
              <a:rPr lang="fr-FR" smtClean="0"/>
              <a:pPr/>
              <a:t>13</a:t>
            </a:fld>
            <a:endParaRPr lang="fr-FR"/>
          </a:p>
        </p:txBody>
      </p:sp>
      <p:pic>
        <p:nvPicPr>
          <p:cNvPr id="5" name="Image 4">
            <a:extLst>
              <a:ext uri="{FF2B5EF4-FFF2-40B4-BE49-F238E27FC236}">
                <a16:creationId xmlns:a16="http://schemas.microsoft.com/office/drawing/2014/main" id="{6920F468-F4BA-2051-E9C9-7EEC07D7C28B}"/>
              </a:ext>
            </a:extLst>
          </p:cNvPr>
          <p:cNvPicPr>
            <a:picLocks noChangeAspect="1"/>
          </p:cNvPicPr>
          <p:nvPr/>
        </p:nvPicPr>
        <p:blipFill>
          <a:blip r:embed="rId2"/>
          <a:stretch>
            <a:fillRect/>
          </a:stretch>
        </p:blipFill>
        <p:spPr>
          <a:xfrm>
            <a:off x="4886325" y="25220"/>
            <a:ext cx="3943350" cy="6696256"/>
          </a:xfrm>
          <a:prstGeom prst="rect">
            <a:avLst/>
          </a:prstGeom>
        </p:spPr>
      </p:pic>
      <p:sp>
        <p:nvSpPr>
          <p:cNvPr id="6" name="ZoneTexte 5">
            <a:extLst>
              <a:ext uri="{FF2B5EF4-FFF2-40B4-BE49-F238E27FC236}">
                <a16:creationId xmlns:a16="http://schemas.microsoft.com/office/drawing/2014/main" id="{15EDA6F6-08F6-AE4F-B32E-D5F9323D0D36}"/>
              </a:ext>
            </a:extLst>
          </p:cNvPr>
          <p:cNvSpPr txBox="1"/>
          <p:nvPr/>
        </p:nvSpPr>
        <p:spPr>
          <a:xfrm>
            <a:off x="397520" y="1689009"/>
            <a:ext cx="3879207" cy="4247317"/>
          </a:xfrm>
          <a:prstGeom prst="rect">
            <a:avLst/>
          </a:prstGeom>
          <a:noFill/>
        </p:spPr>
        <p:txBody>
          <a:bodyPr wrap="square">
            <a:spAutoFit/>
          </a:bodyPr>
          <a:lstStyle/>
          <a:p>
            <a:pPr marL="285750" indent="-285750">
              <a:buFont typeface="Wingdings" panose="05000000000000000000" pitchFamily="2" charset="2"/>
              <a:buChar char="Ø"/>
            </a:pPr>
            <a:r>
              <a:rPr lang="fr-FR" dirty="0"/>
              <a:t>Aucune tendance claire ne se dégage à échelle régionale</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Ce qui nous intéresse, c’est la tendance sur l’ensemble de l’aire d’étude (et non région par région)</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Ceci d’autant plus que certaines régions sont mieux échantillonnées que d’autres</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Et que certaines placettes sont mieux échantillonnées que d’autres</a:t>
            </a:r>
          </a:p>
        </p:txBody>
      </p:sp>
    </p:spTree>
    <p:extLst>
      <p:ext uri="{BB962C8B-B14F-4D97-AF65-F5344CB8AC3E}">
        <p14:creationId xmlns:p14="http://schemas.microsoft.com/office/powerpoint/2010/main" val="3691806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2F3424B-D11D-841C-86EE-342E049A0DFF}"/>
              </a:ext>
            </a:extLst>
          </p:cNvPr>
          <p:cNvSpPr>
            <a:spLocks noGrp="1"/>
          </p:cNvSpPr>
          <p:nvPr>
            <p:ph type="sldNum" sz="quarter" idx="12"/>
          </p:nvPr>
        </p:nvSpPr>
        <p:spPr/>
        <p:txBody>
          <a:bodyPr/>
          <a:lstStyle/>
          <a:p>
            <a:fld id="{6697765D-F622-4BC4-AC55-80A3CC4A834C}" type="slidenum">
              <a:rPr lang="fr-FR" smtClean="0"/>
              <a:pPr/>
              <a:t>14</a:t>
            </a:fld>
            <a:endParaRPr lang="fr-FR"/>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B5A3CF32-4406-591D-44F3-05E4ED55F7FE}"/>
                  </a:ext>
                </a:extLst>
              </p:cNvPr>
              <p:cNvSpPr txBox="1"/>
              <p:nvPr/>
            </p:nvSpPr>
            <p:spPr>
              <a:xfrm>
                <a:off x="1924050" y="601718"/>
                <a:ext cx="4572000" cy="1165063"/>
              </a:xfrm>
              <a:prstGeom prst="rect">
                <a:avLst/>
              </a:prstGeom>
              <a:noFill/>
            </p:spPr>
            <p:txBody>
              <a:bodyPr wrap="square">
                <a:spAutoFit/>
              </a:bodyPr>
              <a:lstStyle/>
              <a:p>
                <a:pPr algn="just">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fr-FR" sz="1800" i="1" smtClean="0">
                              <a:effectLst/>
                              <a:latin typeface="Cambria Math" panose="02040503050406030204" pitchFamily="18" charset="0"/>
                              <a:ea typeface="Batang" panose="02030600000101010101" pitchFamily="18" charset="-127"/>
                              <a:cs typeface="Times New Roman" panose="02020603050405020304" pitchFamily="18" charset="0"/>
                            </a:rPr>
                          </m:ctrlPr>
                        </m:sSubPr>
                        <m:e>
                          <m:r>
                            <a:rPr lang="fr-FR" sz="1800" i="1">
                              <a:effectLst/>
                              <a:latin typeface="Cambria Math" panose="02040503050406030204" pitchFamily="18" charset="0"/>
                              <a:ea typeface="Batang" panose="02030600000101010101" pitchFamily="18" charset="-127"/>
                              <a:cs typeface="Times New Roman" panose="02020603050405020304" pitchFamily="18" charset="0"/>
                            </a:rPr>
                            <m:t>𝐼𝑁𝐹𝐸𝑆𝑇</m:t>
                          </m:r>
                        </m:e>
                        <m:sub>
                          <m:r>
                            <a:rPr lang="fr-FR" sz="1800" i="1">
                              <a:effectLst/>
                              <a:latin typeface="Cambria Math" panose="02040503050406030204" pitchFamily="18" charset="0"/>
                              <a:ea typeface="Batang" panose="02030600000101010101" pitchFamily="18" charset="-127"/>
                              <a:cs typeface="Times New Roman" panose="02020603050405020304" pitchFamily="18" charset="0"/>
                            </a:rPr>
                            <m:t>𝑖</m:t>
                          </m:r>
                          <m:r>
                            <a:rPr lang="fr-FR" sz="1800" i="1">
                              <a:effectLst/>
                              <a:latin typeface="Cambria Math" panose="02040503050406030204" pitchFamily="18" charset="0"/>
                              <a:ea typeface="Batang" panose="02030600000101010101" pitchFamily="18" charset="-127"/>
                              <a:cs typeface="Times New Roman" panose="02020603050405020304" pitchFamily="18" charset="0"/>
                            </a:rPr>
                            <m:t>,</m:t>
                          </m:r>
                          <m:r>
                            <a:rPr lang="fr-FR" sz="1800" i="1">
                              <a:effectLst/>
                              <a:latin typeface="Cambria Math" panose="02040503050406030204" pitchFamily="18" charset="0"/>
                              <a:ea typeface="Batang" panose="02030600000101010101" pitchFamily="18" charset="-127"/>
                              <a:cs typeface="Times New Roman" panose="02020603050405020304" pitchFamily="18" charset="0"/>
                            </a:rPr>
                            <m:t>𝑡</m:t>
                          </m:r>
                        </m:sub>
                      </m:sSub>
                      <m:r>
                        <a:rPr lang="fr-FR" sz="1800" i="1">
                          <a:effectLst/>
                          <a:latin typeface="Cambria Math" panose="02040503050406030204" pitchFamily="18" charset="0"/>
                          <a:ea typeface="Batang" panose="02030600000101010101" pitchFamily="18" charset="-127"/>
                          <a:cs typeface="Times New Roman" panose="02020603050405020304" pitchFamily="18" charset="0"/>
                        </a:rPr>
                        <m:t>~</m:t>
                      </m:r>
                      <m:r>
                        <a:rPr lang="fr-FR" sz="1800" i="1">
                          <a:effectLst/>
                          <a:latin typeface="Cambria Math" panose="02040503050406030204" pitchFamily="18" charset="0"/>
                          <a:ea typeface="Batang" panose="02030600000101010101" pitchFamily="18" charset="-127"/>
                          <a:cs typeface="Times New Roman" panose="02020603050405020304" pitchFamily="18" charset="0"/>
                        </a:rPr>
                        <m:t>𝐵</m:t>
                      </m:r>
                      <m:r>
                        <a:rPr lang="fr-FR" sz="1800" i="1">
                          <a:effectLst/>
                          <a:latin typeface="Cambria Math" panose="02040503050406030204" pitchFamily="18" charset="0"/>
                          <a:ea typeface="Batang" panose="02030600000101010101" pitchFamily="18" charset="-127"/>
                          <a:cs typeface="Times New Roman" panose="02020603050405020304" pitchFamily="18" charset="0"/>
                        </a:rPr>
                        <m:t>(</m:t>
                      </m:r>
                      <m:sSub>
                        <m:sSubPr>
                          <m:ctrlPr>
                            <a:rPr lang="fr-FR" sz="1800" i="1">
                              <a:effectLst/>
                              <a:latin typeface="Cambria Math" panose="02040503050406030204" pitchFamily="18" charset="0"/>
                              <a:ea typeface="Batang" panose="02030600000101010101" pitchFamily="18" charset="-127"/>
                              <a:cs typeface="Times New Roman" panose="02020603050405020304" pitchFamily="18" charset="0"/>
                            </a:rPr>
                          </m:ctrlPr>
                        </m:sSubPr>
                        <m:e>
                          <m:r>
                            <a:rPr lang="fr-FR" sz="1800" i="1">
                              <a:effectLst/>
                              <a:latin typeface="Cambria Math" panose="02040503050406030204" pitchFamily="18" charset="0"/>
                              <a:ea typeface="Batang" panose="02030600000101010101" pitchFamily="18" charset="-127"/>
                              <a:cs typeface="Times New Roman" panose="02020603050405020304" pitchFamily="18" charset="0"/>
                            </a:rPr>
                            <m:t>𝑛</m:t>
                          </m:r>
                        </m:e>
                        <m:sub>
                          <m:r>
                            <a:rPr lang="fr-FR" sz="1800" i="1">
                              <a:effectLst/>
                              <a:latin typeface="Cambria Math" panose="02040503050406030204" pitchFamily="18" charset="0"/>
                              <a:ea typeface="Batang" panose="02030600000101010101" pitchFamily="18" charset="-127"/>
                              <a:cs typeface="Times New Roman" panose="02020603050405020304" pitchFamily="18" charset="0"/>
                            </a:rPr>
                            <m:t>𝑖</m:t>
                          </m:r>
                          <m:r>
                            <a:rPr lang="fr-FR" sz="1800" i="1">
                              <a:effectLst/>
                              <a:latin typeface="Cambria Math" panose="02040503050406030204" pitchFamily="18" charset="0"/>
                              <a:ea typeface="Batang" panose="02030600000101010101" pitchFamily="18" charset="-127"/>
                              <a:cs typeface="Times New Roman" panose="02020603050405020304" pitchFamily="18" charset="0"/>
                            </a:rPr>
                            <m:t>,</m:t>
                          </m:r>
                          <m:r>
                            <a:rPr lang="fr-FR" sz="1800" i="1">
                              <a:effectLst/>
                              <a:latin typeface="Cambria Math" panose="02040503050406030204" pitchFamily="18" charset="0"/>
                              <a:ea typeface="Batang" panose="02030600000101010101" pitchFamily="18" charset="-127"/>
                              <a:cs typeface="Times New Roman" panose="02020603050405020304" pitchFamily="18" charset="0"/>
                            </a:rPr>
                            <m:t>𝑡</m:t>
                          </m:r>
                        </m:sub>
                      </m:sSub>
                      <m:r>
                        <a:rPr lang="fr-FR" sz="1800" i="1">
                          <a:effectLst/>
                          <a:latin typeface="Cambria Math" panose="02040503050406030204" pitchFamily="18" charset="0"/>
                          <a:ea typeface="Batang" panose="02030600000101010101" pitchFamily="18" charset="-127"/>
                          <a:cs typeface="Times New Roman" panose="02020603050405020304" pitchFamily="18" charset="0"/>
                        </a:rPr>
                        <m:t>,</m:t>
                      </m:r>
                      <m:sSub>
                        <m:sSubPr>
                          <m:ctrlPr>
                            <a:rPr lang="fr-FR" sz="1800" i="1">
                              <a:effectLst/>
                              <a:latin typeface="Cambria Math" panose="02040503050406030204" pitchFamily="18" charset="0"/>
                              <a:ea typeface="Batang" panose="02030600000101010101" pitchFamily="18" charset="-127"/>
                              <a:cs typeface="Times New Roman" panose="02020603050405020304" pitchFamily="18" charset="0"/>
                            </a:rPr>
                          </m:ctrlPr>
                        </m:sSubPr>
                        <m:e>
                          <m:r>
                            <a:rPr lang="fr-FR" sz="1800" i="1">
                              <a:effectLst/>
                              <a:latin typeface="Cambria Math" panose="02040503050406030204" pitchFamily="18" charset="0"/>
                              <a:ea typeface="Batang" panose="02030600000101010101" pitchFamily="18" charset="-127"/>
                              <a:cs typeface="Times New Roman" panose="02020603050405020304" pitchFamily="18" charset="0"/>
                            </a:rPr>
                            <m:t>𝑝</m:t>
                          </m:r>
                        </m:e>
                        <m:sub>
                          <m:r>
                            <a:rPr lang="fr-FR" sz="1800" i="1">
                              <a:effectLst/>
                              <a:latin typeface="Cambria Math" panose="02040503050406030204" pitchFamily="18" charset="0"/>
                              <a:ea typeface="Batang" panose="02030600000101010101" pitchFamily="18" charset="-127"/>
                              <a:cs typeface="Times New Roman" panose="02020603050405020304" pitchFamily="18" charset="0"/>
                            </a:rPr>
                            <m:t>𝑖</m:t>
                          </m:r>
                          <m:r>
                            <a:rPr lang="fr-FR" sz="1800" i="1">
                              <a:effectLst/>
                              <a:latin typeface="Cambria Math" panose="02040503050406030204" pitchFamily="18" charset="0"/>
                              <a:ea typeface="Batang" panose="02030600000101010101" pitchFamily="18" charset="-127"/>
                              <a:cs typeface="Times New Roman" panose="02020603050405020304" pitchFamily="18" charset="0"/>
                            </a:rPr>
                            <m:t>,</m:t>
                          </m:r>
                          <m:r>
                            <a:rPr lang="fr-FR" sz="1800" i="1">
                              <a:effectLst/>
                              <a:latin typeface="Cambria Math" panose="02040503050406030204" pitchFamily="18" charset="0"/>
                              <a:ea typeface="Batang" panose="02030600000101010101" pitchFamily="18" charset="-127"/>
                              <a:cs typeface="Times New Roman" panose="02020603050405020304" pitchFamily="18" charset="0"/>
                            </a:rPr>
                            <m:t>𝑡</m:t>
                          </m:r>
                        </m:sub>
                      </m:sSub>
                      <m:r>
                        <a:rPr lang="fr-FR" sz="1800" i="1">
                          <a:effectLst/>
                          <a:latin typeface="Cambria Math" panose="02040503050406030204" pitchFamily="18" charset="0"/>
                          <a:ea typeface="Batang" panose="02030600000101010101" pitchFamily="18" charset="-127"/>
                          <a:cs typeface="Times New Roman" panose="02020603050405020304" pitchFamily="18" charset="0"/>
                        </a:rPr>
                        <m:t>)</m:t>
                      </m:r>
                    </m:oMath>
                  </m:oMathPara>
                </a14:m>
                <a:endParaRPr lang="fr-FR" sz="1600" dirty="0">
                  <a:effectLst/>
                  <a:latin typeface="Calibri" panose="020F0502020204030204" pitchFamily="34" charset="0"/>
                  <a:ea typeface="Batang" panose="02030600000101010101" pitchFamily="18" charset="-127"/>
                  <a:cs typeface="Times New Roman" panose="02020603050405020304" pitchFamily="18" charset="0"/>
                </a:endParaRPr>
              </a:p>
              <a:p>
                <a:pPr algn="just">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fr-FR" sz="1800" i="1">
                              <a:effectLst/>
                              <a:latin typeface="Cambria Math" panose="02040503050406030204" pitchFamily="18" charset="0"/>
                              <a:ea typeface="Batang" panose="02030600000101010101" pitchFamily="18" charset="-127"/>
                              <a:cs typeface="Times New Roman" panose="02020603050405020304" pitchFamily="18" charset="0"/>
                            </a:rPr>
                          </m:ctrlPr>
                        </m:sSubPr>
                        <m:e>
                          <m:r>
                            <a:rPr lang="fr-FR" sz="1800" i="1">
                              <a:effectLst/>
                              <a:latin typeface="Cambria Math" panose="02040503050406030204" pitchFamily="18" charset="0"/>
                              <a:ea typeface="Batang" panose="02030600000101010101" pitchFamily="18" charset="-127"/>
                              <a:cs typeface="Times New Roman" panose="02020603050405020304" pitchFamily="18" charset="0"/>
                            </a:rPr>
                            <m:t>𝑙𝑜𝑔𝑖𝑡</m:t>
                          </m:r>
                          <m:r>
                            <a:rPr lang="fr-FR" sz="1800" i="1">
                              <a:effectLst/>
                              <a:latin typeface="Cambria Math" panose="02040503050406030204" pitchFamily="18" charset="0"/>
                              <a:ea typeface="Batang" panose="02030600000101010101" pitchFamily="18" charset="-127"/>
                              <a:cs typeface="Times New Roman" panose="02020603050405020304" pitchFamily="18" charset="0"/>
                            </a:rPr>
                            <m:t>(</m:t>
                          </m:r>
                          <m:r>
                            <a:rPr lang="fr-FR" sz="1800" i="1">
                              <a:effectLst/>
                              <a:latin typeface="Cambria Math" panose="02040503050406030204" pitchFamily="18" charset="0"/>
                              <a:ea typeface="Batang" panose="02030600000101010101" pitchFamily="18" charset="-127"/>
                              <a:cs typeface="Times New Roman" panose="02020603050405020304" pitchFamily="18" charset="0"/>
                            </a:rPr>
                            <m:t>𝑝</m:t>
                          </m:r>
                        </m:e>
                        <m:sub>
                          <m:r>
                            <a:rPr lang="fr-FR" sz="1800" i="1">
                              <a:effectLst/>
                              <a:latin typeface="Cambria Math" panose="02040503050406030204" pitchFamily="18" charset="0"/>
                              <a:ea typeface="Batang" panose="02030600000101010101" pitchFamily="18" charset="-127"/>
                              <a:cs typeface="Times New Roman" panose="02020603050405020304" pitchFamily="18" charset="0"/>
                            </a:rPr>
                            <m:t>𝑖</m:t>
                          </m:r>
                          <m:r>
                            <a:rPr lang="fr-FR" sz="1800" i="1">
                              <a:effectLst/>
                              <a:latin typeface="Cambria Math" panose="02040503050406030204" pitchFamily="18" charset="0"/>
                              <a:ea typeface="Batang" panose="02030600000101010101" pitchFamily="18" charset="-127"/>
                              <a:cs typeface="Times New Roman" panose="02020603050405020304" pitchFamily="18" charset="0"/>
                            </a:rPr>
                            <m:t>,</m:t>
                          </m:r>
                          <m:r>
                            <a:rPr lang="fr-FR" sz="1800" i="1">
                              <a:effectLst/>
                              <a:latin typeface="Cambria Math" panose="02040503050406030204" pitchFamily="18" charset="0"/>
                              <a:ea typeface="Batang" panose="02030600000101010101" pitchFamily="18" charset="-127"/>
                              <a:cs typeface="Times New Roman" panose="02020603050405020304" pitchFamily="18" charset="0"/>
                            </a:rPr>
                            <m:t>𝑡</m:t>
                          </m:r>
                        </m:sub>
                      </m:sSub>
                      <m:r>
                        <a:rPr lang="fr-FR" sz="1800" i="1">
                          <a:effectLst/>
                          <a:latin typeface="Cambria Math" panose="02040503050406030204" pitchFamily="18" charset="0"/>
                          <a:ea typeface="Batang" panose="02030600000101010101" pitchFamily="18" charset="-127"/>
                          <a:cs typeface="Times New Roman" panose="02020603050405020304" pitchFamily="18" charset="0"/>
                        </a:rPr>
                        <m:t>)=</m:t>
                      </m:r>
                      <m:r>
                        <a:rPr lang="fr-FR" sz="1800" i="1">
                          <a:effectLst/>
                          <a:latin typeface="Cambria Math" panose="02040503050406030204" pitchFamily="18" charset="0"/>
                          <a:ea typeface="Batang" panose="02030600000101010101" pitchFamily="18" charset="-127"/>
                          <a:cs typeface="Times New Roman" panose="02020603050405020304" pitchFamily="18" charset="0"/>
                        </a:rPr>
                        <m:t>𝛼</m:t>
                      </m:r>
                      <m:r>
                        <a:rPr lang="fr-FR" sz="1800" i="1">
                          <a:effectLst/>
                          <a:latin typeface="Cambria Math" panose="02040503050406030204" pitchFamily="18" charset="0"/>
                          <a:ea typeface="Batang" panose="02030600000101010101" pitchFamily="18" charset="-127"/>
                          <a:cs typeface="Times New Roman" panose="02020603050405020304" pitchFamily="18" charset="0"/>
                        </a:rPr>
                        <m:t>+ </m:t>
                      </m:r>
                      <m:r>
                        <a:rPr lang="fr-FR" sz="1800" i="1">
                          <a:effectLst/>
                          <a:latin typeface="Cambria Math" panose="02040503050406030204" pitchFamily="18" charset="0"/>
                          <a:ea typeface="Batang" panose="02030600000101010101" pitchFamily="18" charset="-127"/>
                          <a:cs typeface="Times New Roman" panose="02020603050405020304" pitchFamily="18" charset="0"/>
                        </a:rPr>
                        <m:t>𝛽</m:t>
                      </m:r>
                      <m:r>
                        <a:rPr lang="fr-FR" sz="1800" i="1">
                          <a:effectLst/>
                          <a:latin typeface="Cambria Math" panose="02040503050406030204" pitchFamily="18" charset="0"/>
                          <a:ea typeface="Batang" panose="02030600000101010101" pitchFamily="18" charset="-127"/>
                          <a:cs typeface="Times New Roman" panose="02020603050405020304" pitchFamily="18" charset="0"/>
                        </a:rPr>
                        <m:t>×</m:t>
                      </m:r>
                      <m:sSub>
                        <m:sSubPr>
                          <m:ctrlPr>
                            <a:rPr lang="fr-FR" sz="1800" i="1">
                              <a:effectLst/>
                              <a:latin typeface="Cambria Math" panose="02040503050406030204" pitchFamily="18" charset="0"/>
                              <a:ea typeface="Batang" panose="02030600000101010101" pitchFamily="18" charset="-127"/>
                              <a:cs typeface="Times New Roman" panose="02020603050405020304" pitchFamily="18" charset="0"/>
                            </a:rPr>
                          </m:ctrlPr>
                        </m:sSubPr>
                        <m:e>
                          <m:r>
                            <a:rPr lang="fr-FR" sz="1800" i="1">
                              <a:effectLst/>
                              <a:latin typeface="Cambria Math" panose="02040503050406030204" pitchFamily="18" charset="0"/>
                              <a:ea typeface="Batang" panose="02030600000101010101" pitchFamily="18" charset="-127"/>
                              <a:cs typeface="Times New Roman" panose="02020603050405020304" pitchFamily="18" charset="0"/>
                            </a:rPr>
                            <m:t>𝑎𝑛𝑛</m:t>
                          </m:r>
                          <m:r>
                            <a:rPr lang="fr-FR" sz="1800" i="1">
                              <a:effectLst/>
                              <a:latin typeface="Cambria Math" panose="02040503050406030204" pitchFamily="18" charset="0"/>
                              <a:ea typeface="Batang" panose="02030600000101010101" pitchFamily="18" charset="-127"/>
                              <a:cs typeface="Times New Roman" panose="02020603050405020304" pitchFamily="18" charset="0"/>
                            </a:rPr>
                            <m:t>é</m:t>
                          </m:r>
                          <m:r>
                            <a:rPr lang="fr-FR" sz="1800" i="1">
                              <a:effectLst/>
                              <a:latin typeface="Cambria Math" panose="02040503050406030204" pitchFamily="18" charset="0"/>
                              <a:ea typeface="Batang" panose="02030600000101010101" pitchFamily="18" charset="-127"/>
                              <a:cs typeface="Times New Roman" panose="02020603050405020304" pitchFamily="18" charset="0"/>
                            </a:rPr>
                            <m:t>𝑒</m:t>
                          </m:r>
                        </m:e>
                        <m:sub>
                          <m:r>
                            <a:rPr lang="fr-FR" sz="1800" i="1">
                              <a:effectLst/>
                              <a:latin typeface="Cambria Math" panose="02040503050406030204" pitchFamily="18" charset="0"/>
                              <a:ea typeface="Batang" panose="02030600000101010101" pitchFamily="18" charset="-127"/>
                              <a:cs typeface="Times New Roman" panose="02020603050405020304" pitchFamily="18" charset="0"/>
                            </a:rPr>
                            <m:t>𝑡</m:t>
                          </m:r>
                        </m:sub>
                      </m:sSub>
                    </m:oMath>
                  </m:oMathPara>
                </a14:m>
                <a:endParaRPr lang="fr-FR" sz="1600" dirty="0">
                  <a:effectLst/>
                  <a:latin typeface="Calibri" panose="020F0502020204030204" pitchFamily="34" charset="0"/>
                  <a:ea typeface="Batang" panose="02030600000101010101" pitchFamily="18" charset="-127"/>
                  <a:cs typeface="Times New Roman" panose="02020603050405020304" pitchFamily="18" charset="0"/>
                </a:endParaRPr>
              </a:p>
            </p:txBody>
          </p:sp>
        </mc:Choice>
        <mc:Fallback xmlns="">
          <p:sp>
            <p:nvSpPr>
              <p:cNvPr id="6" name="ZoneTexte 5">
                <a:extLst>
                  <a:ext uri="{FF2B5EF4-FFF2-40B4-BE49-F238E27FC236}">
                    <a16:creationId xmlns:a16="http://schemas.microsoft.com/office/drawing/2014/main" id="{B5A3CF32-4406-591D-44F3-05E4ED55F7FE}"/>
                  </a:ext>
                </a:extLst>
              </p:cNvPr>
              <p:cNvSpPr txBox="1">
                <a:spLocks noRot="1" noChangeAspect="1" noMove="1" noResize="1" noEditPoints="1" noAdjustHandles="1" noChangeArrowheads="1" noChangeShapeType="1" noTextEdit="1"/>
              </p:cNvSpPr>
              <p:nvPr/>
            </p:nvSpPr>
            <p:spPr>
              <a:xfrm>
                <a:off x="1924050" y="601718"/>
                <a:ext cx="4572000" cy="1165063"/>
              </a:xfrm>
              <a:prstGeom prst="rect">
                <a:avLst/>
              </a:prstGeom>
              <a:blipFill>
                <a:blip r:embed="rId2"/>
                <a:stretch>
                  <a:fillRect/>
                </a:stretch>
              </a:blipFill>
            </p:spPr>
            <p:txBody>
              <a:bodyPr/>
              <a:lstStyle/>
              <a:p>
                <a:r>
                  <a:rPr lang="fr-FR">
                    <a:noFill/>
                  </a:rPr>
                  <a:t> </a:t>
                </a:r>
              </a:p>
            </p:txBody>
          </p:sp>
        </mc:Fallback>
      </mc:AlternateContent>
      <p:sp>
        <p:nvSpPr>
          <p:cNvPr id="8" name="ZoneTexte 7">
            <a:extLst>
              <a:ext uri="{FF2B5EF4-FFF2-40B4-BE49-F238E27FC236}">
                <a16:creationId xmlns:a16="http://schemas.microsoft.com/office/drawing/2014/main" id="{D454EE2E-87BF-568E-4206-5AB77F366B46}"/>
              </a:ext>
            </a:extLst>
          </p:cNvPr>
          <p:cNvSpPr txBox="1"/>
          <p:nvPr/>
        </p:nvSpPr>
        <p:spPr>
          <a:xfrm>
            <a:off x="676275" y="290623"/>
            <a:ext cx="7067550" cy="369332"/>
          </a:xfrm>
          <a:prstGeom prst="rect">
            <a:avLst/>
          </a:prstGeom>
          <a:noFill/>
        </p:spPr>
        <p:txBody>
          <a:bodyPr wrap="square">
            <a:spAutoFit/>
          </a:bodyPr>
          <a:lstStyle/>
          <a:p>
            <a:pPr marL="285750" indent="-285750">
              <a:buFont typeface="Wingdings" panose="05000000000000000000" pitchFamily="2" charset="2"/>
              <a:buChar char="Ø"/>
            </a:pPr>
            <a:r>
              <a:rPr lang="fr-FR" dirty="0"/>
              <a:t>Un modèle binomial qui ignore la stratification régionale : </a:t>
            </a:r>
          </a:p>
        </p:txBody>
      </p:sp>
      <p:sp>
        <p:nvSpPr>
          <p:cNvPr id="10" name="ZoneTexte 9">
            <a:extLst>
              <a:ext uri="{FF2B5EF4-FFF2-40B4-BE49-F238E27FC236}">
                <a16:creationId xmlns:a16="http://schemas.microsoft.com/office/drawing/2014/main" id="{2882FA76-44FE-6C4B-5FFB-C96D4241DC04}"/>
              </a:ext>
            </a:extLst>
          </p:cNvPr>
          <p:cNvSpPr txBox="1"/>
          <p:nvPr/>
        </p:nvSpPr>
        <p:spPr>
          <a:xfrm>
            <a:off x="533400" y="1836340"/>
            <a:ext cx="7639050" cy="1328569"/>
          </a:xfrm>
          <a:prstGeom prst="rect">
            <a:avLst/>
          </a:prstGeom>
          <a:solidFill>
            <a:schemeClr val="bg2"/>
          </a:solidFill>
        </p:spPr>
        <p:txBody>
          <a:bodyPr wrap="square">
            <a:spAutoFit/>
          </a:bodyPr>
          <a:lstStyle/>
          <a:p>
            <a:pPr latinLnBrk="1">
              <a:spcAft>
                <a:spcPts val="1000"/>
              </a:spcAft>
            </a:pPr>
            <a:r>
              <a:rPr lang="fr-FR" sz="18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odds.ratio</a:t>
            </a:r>
            <a:r>
              <a:rPr lang="fr-FR"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(mod0)</a:t>
            </a:r>
            <a:endParaRPr lang="fr-FR" sz="1800" dirty="0">
              <a:effectLst/>
              <a:latin typeface="Consolas" panose="020B0609020204030204" pitchFamily="49" charset="0"/>
              <a:ea typeface="Calibri" panose="020F0502020204030204" pitchFamily="34" charset="0"/>
              <a:cs typeface="Times New Roman" panose="02020603050405020304" pitchFamily="18" charset="0"/>
            </a:endParaRPr>
          </a:p>
          <a:p>
            <a:pPr latinLnBrk="1">
              <a:spcAft>
                <a:spcPts val="1000"/>
              </a:spcAft>
            </a:pPr>
            <a:r>
              <a:rPr lang="fr-FR"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OR    2.5 % 97.5 %         p    </a:t>
            </a:r>
            <a:br>
              <a:rPr lang="fr-FR"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(Intercept) 0.031160 0.029358 0.0331 &lt; 2.2e-16 ***</a:t>
            </a:r>
            <a:br>
              <a:rPr lang="fr-FR"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8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annee_resc</a:t>
            </a:r>
            <a:r>
              <a:rPr lang="fr-FR"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1.084330 1.080790 1.0879 &lt; 2.2e-16 ***</a:t>
            </a:r>
            <a:endParaRPr lang="fr-FR" sz="1800" dirty="0">
              <a:effectLst/>
              <a:latin typeface="Consolas" panose="020B0609020204030204" pitchFamily="49" charset="0"/>
              <a:ea typeface="Calibri" panose="020F0502020204030204" pitchFamily="34" charset="0"/>
              <a:cs typeface="Times New Roman" panose="02020603050405020304" pitchFamily="18" charset="0"/>
            </a:endParaRPr>
          </a:p>
        </p:txBody>
      </p:sp>
      <p:pic>
        <p:nvPicPr>
          <p:cNvPr id="11" name="Image 10">
            <a:extLst>
              <a:ext uri="{FF2B5EF4-FFF2-40B4-BE49-F238E27FC236}">
                <a16:creationId xmlns:a16="http://schemas.microsoft.com/office/drawing/2014/main" id="{A0DF72F4-1105-AE9F-52F3-FCE47ABC75A9}"/>
              </a:ext>
            </a:extLst>
          </p:cNvPr>
          <p:cNvPicPr>
            <a:picLocks noChangeAspect="1"/>
          </p:cNvPicPr>
          <p:nvPr/>
        </p:nvPicPr>
        <p:blipFill>
          <a:blip r:embed="rId3"/>
          <a:stretch>
            <a:fillRect/>
          </a:stretch>
        </p:blipFill>
        <p:spPr>
          <a:xfrm>
            <a:off x="333374" y="3684992"/>
            <a:ext cx="6503035" cy="3036484"/>
          </a:xfrm>
          <a:prstGeom prst="rect">
            <a:avLst/>
          </a:prstGeom>
        </p:spPr>
      </p:pic>
    </p:spTree>
    <p:extLst>
      <p:ext uri="{BB962C8B-B14F-4D97-AF65-F5344CB8AC3E}">
        <p14:creationId xmlns:p14="http://schemas.microsoft.com/office/powerpoint/2010/main" val="261979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0EA09EB-3BBC-6617-D248-ADDAB6874742}"/>
              </a:ext>
            </a:extLst>
          </p:cNvPr>
          <p:cNvSpPr>
            <a:spLocks noGrp="1"/>
          </p:cNvSpPr>
          <p:nvPr>
            <p:ph type="sldNum" sz="quarter" idx="12"/>
          </p:nvPr>
        </p:nvSpPr>
        <p:spPr/>
        <p:txBody>
          <a:bodyPr/>
          <a:lstStyle/>
          <a:p>
            <a:fld id="{6697765D-F622-4BC4-AC55-80A3CC4A834C}" type="slidenum">
              <a:rPr lang="fr-FR" smtClean="0"/>
              <a:pPr/>
              <a:t>15</a:t>
            </a:fld>
            <a:endParaRPr lang="fr-FR"/>
          </a:p>
        </p:txBody>
      </p:sp>
      <p:pic>
        <p:nvPicPr>
          <p:cNvPr id="5" name="Image 4">
            <a:extLst>
              <a:ext uri="{FF2B5EF4-FFF2-40B4-BE49-F238E27FC236}">
                <a16:creationId xmlns:a16="http://schemas.microsoft.com/office/drawing/2014/main" id="{32016507-6B73-6043-C95E-96E7ECAE503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0633" y="136526"/>
            <a:ext cx="4859862" cy="6584950"/>
          </a:xfrm>
          <a:prstGeom prst="rect">
            <a:avLst/>
          </a:prstGeom>
          <a:noFill/>
        </p:spPr>
      </p:pic>
      <p:sp>
        <p:nvSpPr>
          <p:cNvPr id="6" name="ZoneTexte 5">
            <a:extLst>
              <a:ext uri="{FF2B5EF4-FFF2-40B4-BE49-F238E27FC236}">
                <a16:creationId xmlns:a16="http://schemas.microsoft.com/office/drawing/2014/main" id="{469EA1D0-5882-D2FC-5C35-09A982F8045A}"/>
              </a:ext>
            </a:extLst>
          </p:cNvPr>
          <p:cNvSpPr txBox="1"/>
          <p:nvPr/>
        </p:nvSpPr>
        <p:spPr>
          <a:xfrm>
            <a:off x="314325" y="314325"/>
            <a:ext cx="3448050" cy="6463308"/>
          </a:xfrm>
          <a:prstGeom prst="rect">
            <a:avLst/>
          </a:prstGeom>
          <a:noFill/>
        </p:spPr>
        <p:txBody>
          <a:bodyPr wrap="square">
            <a:spAutoFit/>
          </a:bodyPr>
          <a:lstStyle/>
          <a:p>
            <a:pPr marL="285750" indent="-285750" algn="just">
              <a:buFont typeface="Wingdings" panose="05000000000000000000" pitchFamily="2" charset="2"/>
              <a:buChar char="Ø"/>
            </a:pPr>
            <a:r>
              <a:rPr lang="fr-FR" dirty="0"/>
              <a:t>On veut une estimation populationnelle de la tendance, tenant compte de la stratification</a:t>
            </a:r>
          </a:p>
          <a:p>
            <a:pPr marL="285750" indent="-285750" algn="just">
              <a:buFont typeface="Wingdings" panose="05000000000000000000" pitchFamily="2" charset="2"/>
              <a:buChar char="Ø"/>
            </a:pPr>
            <a:endParaRPr lang="fr-FR" dirty="0"/>
          </a:p>
          <a:p>
            <a:pPr marL="285750" indent="-285750" algn="just">
              <a:buFont typeface="Wingdings" panose="05000000000000000000" pitchFamily="2" charset="2"/>
              <a:buChar char="Ø"/>
            </a:pPr>
            <a:r>
              <a:rPr lang="fr-FR" dirty="0"/>
              <a:t>Le but va être de représenter l’emboîtement des strates dans le modèle</a:t>
            </a:r>
          </a:p>
          <a:p>
            <a:pPr marL="285750" indent="-285750" algn="just">
              <a:buFont typeface="Wingdings" panose="05000000000000000000" pitchFamily="2" charset="2"/>
              <a:buChar char="Ø"/>
            </a:pPr>
            <a:endParaRPr lang="fr-FR" dirty="0"/>
          </a:p>
          <a:p>
            <a:pPr marL="285750" indent="-285750" algn="just">
              <a:buFont typeface="Wingdings" panose="05000000000000000000" pitchFamily="2" charset="2"/>
              <a:buChar char="Ø"/>
            </a:pPr>
            <a:r>
              <a:rPr lang="fr-FR" dirty="0"/>
              <a:t>Pour ça, le préalable est de repérer quel est cet emboîtement : </a:t>
            </a:r>
          </a:p>
          <a:p>
            <a:pPr marL="285750" indent="-285750" algn="just">
              <a:buFont typeface="Wingdings" panose="05000000000000000000" pitchFamily="2" charset="2"/>
              <a:buChar char="Ø"/>
            </a:pPr>
            <a:endParaRPr lang="fr-FR" dirty="0"/>
          </a:p>
          <a:p>
            <a:pPr marL="285750" indent="-285750" algn="just">
              <a:buFontTx/>
              <a:buChar char="-"/>
            </a:pPr>
            <a:r>
              <a:rPr lang="fr-FR" dirty="0"/>
              <a:t>Les données annuelles sont échantillonnées dans des placettes</a:t>
            </a:r>
          </a:p>
          <a:p>
            <a:pPr marL="285750" indent="-285750" algn="just">
              <a:buFontTx/>
              <a:buChar char="-"/>
            </a:pPr>
            <a:endParaRPr lang="fr-FR" dirty="0"/>
          </a:p>
          <a:p>
            <a:pPr marL="285750" indent="-285750" algn="just">
              <a:buFontTx/>
              <a:buChar char="-"/>
            </a:pPr>
            <a:r>
              <a:rPr lang="fr-FR" dirty="0"/>
              <a:t>Les placettes sont réparties aléatoirement dans des régions</a:t>
            </a:r>
          </a:p>
          <a:p>
            <a:pPr marL="285750" indent="-285750" algn="just">
              <a:buFontTx/>
              <a:buChar char="-"/>
            </a:pPr>
            <a:endParaRPr lang="fr-FR" dirty="0"/>
          </a:p>
          <a:p>
            <a:pPr marL="285750" indent="-285750" algn="just">
              <a:buFontTx/>
              <a:buChar char="-"/>
            </a:pPr>
            <a:r>
              <a:rPr lang="fr-FR" dirty="0"/>
              <a:t>Les régions sont réparties dans la zone d’étude</a:t>
            </a:r>
          </a:p>
        </p:txBody>
      </p:sp>
    </p:spTree>
    <p:extLst>
      <p:ext uri="{BB962C8B-B14F-4D97-AF65-F5344CB8AC3E}">
        <p14:creationId xmlns:p14="http://schemas.microsoft.com/office/powerpoint/2010/main" val="3225000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06DF27C-1CC5-9A1E-3EA3-B5FF5D3D2BE1}"/>
              </a:ext>
            </a:extLst>
          </p:cNvPr>
          <p:cNvSpPr>
            <a:spLocks noGrp="1"/>
          </p:cNvSpPr>
          <p:nvPr>
            <p:ph type="sldNum" sz="quarter" idx="12"/>
          </p:nvPr>
        </p:nvSpPr>
        <p:spPr/>
        <p:txBody>
          <a:bodyPr/>
          <a:lstStyle/>
          <a:p>
            <a:fld id="{6697765D-F622-4BC4-AC55-80A3CC4A834C}" type="slidenum">
              <a:rPr lang="fr-FR" smtClean="0"/>
              <a:pPr/>
              <a:t>16</a:t>
            </a:fld>
            <a:endParaRPr lang="fr-FR"/>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9A6BDC4E-66C1-9AC9-E0D9-26432992FFB1}"/>
                  </a:ext>
                </a:extLst>
              </p:cNvPr>
              <p:cNvSpPr txBox="1"/>
              <p:nvPr/>
            </p:nvSpPr>
            <p:spPr>
              <a:xfrm>
                <a:off x="-391367" y="773807"/>
                <a:ext cx="4572000" cy="4208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𝑙𝑜𝑔𝑖𝑡</m:t>
                          </m:r>
                          <m:d>
                            <m:dPr>
                              <m:endChr m:val=""/>
                              <m:ctrlPr>
                                <a:rPr lang="fr-FR" i="1">
                                  <a:latin typeface="Cambria Math" panose="02040503050406030204" pitchFamily="18" charset="0"/>
                                </a:rPr>
                              </m:ctrlPr>
                            </m:dPr>
                            <m:e>
                              <m:r>
                                <a:rPr lang="fr-FR" i="1">
                                  <a:latin typeface="Cambria Math" panose="02040503050406030204" pitchFamily="18" charset="0"/>
                                </a:rPr>
                                <m:t>𝑝</m:t>
                              </m:r>
                            </m:e>
                          </m:d>
                        </m:e>
                        <m:sub>
                          <m:r>
                            <a:rPr lang="fr-FR" i="1">
                              <a:latin typeface="Cambria Math" panose="02040503050406030204" pitchFamily="18" charset="0"/>
                            </a:rPr>
                            <m:t>𝑖</m:t>
                          </m:r>
                          <m:r>
                            <a:rPr lang="fr-FR">
                              <a:latin typeface="Cambria Math" panose="02040503050406030204" pitchFamily="18" charset="0"/>
                            </a:rPr>
                            <m:t>,</m:t>
                          </m:r>
                          <m:r>
                            <a:rPr lang="fr-FR" i="1">
                              <a:latin typeface="Cambria Math" panose="02040503050406030204" pitchFamily="18" charset="0"/>
                            </a:rPr>
                            <m:t>𝑡</m:t>
                          </m:r>
                        </m:sub>
                      </m:sSub>
                      <m:r>
                        <a:rPr lang="fr-FR" i="1">
                          <a:latin typeface="Cambria Math" panose="02040503050406030204" pitchFamily="18" charset="0"/>
                        </a:rPr>
                        <m:t>)</m:t>
                      </m:r>
                      <m:r>
                        <a:rPr lang="fr-FR" i="0">
                          <a:latin typeface="Cambria Math" panose="02040503050406030204" pitchFamily="18" charset="0"/>
                        </a:rPr>
                        <m:t>=</m:t>
                      </m:r>
                      <m:r>
                        <a:rPr lang="fr-FR" i="1">
                          <a:latin typeface="Cambria Math" panose="02040503050406030204" pitchFamily="18" charset="0"/>
                        </a:rPr>
                        <m:t>𝛽</m:t>
                      </m:r>
                      <m:r>
                        <a:rPr lang="fr-FR"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𝑎𝑛𝑛</m:t>
                          </m:r>
                          <m:r>
                            <a:rPr lang="fr-FR" i="0">
                              <a:latin typeface="Cambria Math" panose="02040503050406030204" pitchFamily="18" charset="0"/>
                            </a:rPr>
                            <m:t>é</m:t>
                          </m:r>
                          <m:r>
                            <a:rPr lang="fr-FR" i="1">
                              <a:latin typeface="Cambria Math" panose="02040503050406030204" pitchFamily="18" charset="0"/>
                            </a:rPr>
                            <m:t>𝑒</m:t>
                          </m:r>
                        </m:e>
                        <m:sub>
                          <m:r>
                            <a:rPr lang="fr-FR" i="1">
                              <a:latin typeface="Cambria Math" panose="02040503050406030204" pitchFamily="18" charset="0"/>
                            </a:rPr>
                            <m:t>𝑡</m:t>
                          </m:r>
                        </m:sub>
                      </m:sSub>
                      <m:r>
                        <a:rPr lang="fr-FR" i="0">
                          <a:latin typeface="Cambria Math" panose="02040503050406030204" pitchFamily="18" charset="0"/>
                        </a:rPr>
                        <m:t>+</m:t>
                      </m:r>
                      <m:sSub>
                        <m:sSubPr>
                          <m:ctrlPr>
                            <a:rPr lang="fr-FR" i="1" smtClean="0">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𝜀</m:t>
                          </m:r>
                        </m:e>
                        <m:sub>
                          <m:r>
                            <a:rPr lang="fr-FR" i="1">
                              <a:solidFill>
                                <a:srgbClr val="FF0000"/>
                              </a:solidFill>
                              <a:latin typeface="Cambria Math" panose="02040503050406030204" pitchFamily="18" charset="0"/>
                            </a:rPr>
                            <m:t>𝑖</m:t>
                          </m:r>
                          <m:r>
                            <a:rPr lang="fr-FR" i="0">
                              <a:solidFill>
                                <a:srgbClr val="FF0000"/>
                              </a:solidFill>
                              <a:latin typeface="Cambria Math" panose="02040503050406030204" pitchFamily="18" charset="0"/>
                            </a:rPr>
                            <m:t>,</m:t>
                          </m:r>
                          <m:r>
                            <a:rPr lang="fr-FR" i="1">
                              <a:solidFill>
                                <a:srgbClr val="FF0000"/>
                              </a:solidFill>
                              <a:latin typeface="Cambria Math" panose="02040503050406030204" pitchFamily="18" charset="0"/>
                            </a:rPr>
                            <m:t>𝑡</m:t>
                          </m:r>
                        </m:sub>
                      </m:sSub>
                    </m:oMath>
                  </m:oMathPara>
                </a14:m>
                <a:endParaRPr lang="fr-FR" dirty="0"/>
              </a:p>
            </p:txBody>
          </p:sp>
        </mc:Choice>
        <mc:Fallback xmlns="">
          <p:sp>
            <p:nvSpPr>
              <p:cNvPr id="6" name="ZoneTexte 5">
                <a:extLst>
                  <a:ext uri="{FF2B5EF4-FFF2-40B4-BE49-F238E27FC236}">
                    <a16:creationId xmlns:a16="http://schemas.microsoft.com/office/drawing/2014/main" id="{9A6BDC4E-66C1-9AC9-E0D9-26432992FFB1}"/>
                  </a:ext>
                </a:extLst>
              </p:cNvPr>
              <p:cNvSpPr txBox="1">
                <a:spLocks noRot="1" noChangeAspect="1" noMove="1" noResize="1" noEditPoints="1" noAdjustHandles="1" noChangeArrowheads="1" noChangeShapeType="1" noTextEdit="1"/>
              </p:cNvSpPr>
              <p:nvPr/>
            </p:nvSpPr>
            <p:spPr>
              <a:xfrm>
                <a:off x="-391367" y="773807"/>
                <a:ext cx="4572000" cy="420884"/>
              </a:xfrm>
              <a:prstGeom prst="rect">
                <a:avLst/>
              </a:prstGeom>
              <a:blipFill>
                <a:blip r:embed="rId2"/>
                <a:stretch>
                  <a:fillRect t="-104348" b="-152174"/>
                </a:stretch>
              </a:blipFill>
            </p:spPr>
            <p:txBody>
              <a:bodyPr/>
              <a:lstStyle/>
              <a:p>
                <a:r>
                  <a:rPr lang="fr-FR">
                    <a:noFill/>
                  </a:rPr>
                  <a:t> </a:t>
                </a:r>
              </a:p>
            </p:txBody>
          </p:sp>
        </mc:Fallback>
      </mc:AlternateContent>
      <p:sp>
        <p:nvSpPr>
          <p:cNvPr id="8" name="ZoneTexte 7">
            <a:extLst>
              <a:ext uri="{FF2B5EF4-FFF2-40B4-BE49-F238E27FC236}">
                <a16:creationId xmlns:a16="http://schemas.microsoft.com/office/drawing/2014/main" id="{2345B3DA-D119-3789-CD7A-AF7CE37AB7F4}"/>
              </a:ext>
            </a:extLst>
          </p:cNvPr>
          <p:cNvSpPr txBox="1"/>
          <p:nvPr/>
        </p:nvSpPr>
        <p:spPr>
          <a:xfrm>
            <a:off x="103505" y="1276343"/>
            <a:ext cx="3705225" cy="923330"/>
          </a:xfrm>
          <a:prstGeom prst="rect">
            <a:avLst/>
          </a:prstGeom>
          <a:noFill/>
        </p:spPr>
        <p:txBody>
          <a:bodyPr wrap="square">
            <a:spAutoFit/>
          </a:bodyPr>
          <a:lstStyle/>
          <a:p>
            <a:pPr marL="285750" indent="-285750" algn="just">
              <a:buFont typeface="Wingdings" panose="05000000000000000000" pitchFamily="2" charset="2"/>
              <a:buChar char="Ø"/>
            </a:pPr>
            <a:r>
              <a:rPr lang="fr-FR" dirty="0"/>
              <a:t>L’intercept varie, ce qui ajoute un peu d’erreur à chaque donnée</a:t>
            </a:r>
          </a:p>
        </p:txBody>
      </p: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3C488C5E-9AFC-E31D-845C-AA242A6EB6B3}"/>
                  </a:ext>
                </a:extLst>
              </p:cNvPr>
              <p:cNvSpPr txBox="1"/>
              <p:nvPr/>
            </p:nvSpPr>
            <p:spPr>
              <a:xfrm>
                <a:off x="-685800" y="2255141"/>
                <a:ext cx="4572000"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b="0" i="1">
                              <a:latin typeface="Cambria Math" panose="02040503050406030204" pitchFamily="18" charset="0"/>
                            </a:rPr>
                            <m:t>𝜀</m:t>
                          </m:r>
                        </m:e>
                        <m:sub>
                          <m:r>
                            <a:rPr lang="fr-FR" b="0" i="1">
                              <a:latin typeface="Cambria Math" panose="02040503050406030204" pitchFamily="18" charset="0"/>
                            </a:rPr>
                            <m:t>𝑖</m:t>
                          </m:r>
                          <m:r>
                            <a:rPr lang="fr-FR" b="0" i="0">
                              <a:latin typeface="Cambria Math" panose="02040503050406030204" pitchFamily="18" charset="0"/>
                            </a:rPr>
                            <m:t>,</m:t>
                          </m:r>
                          <m:r>
                            <a:rPr lang="fr-FR" b="0" i="1">
                              <a:latin typeface="Cambria Math" panose="02040503050406030204" pitchFamily="18" charset="0"/>
                            </a:rPr>
                            <m:t>𝑡</m:t>
                          </m:r>
                        </m:sub>
                      </m:sSub>
                      <m:r>
                        <a:rPr lang="fr-FR" b="0" i="0">
                          <a:latin typeface="Cambria Math" panose="02040503050406030204" pitchFamily="18" charset="0"/>
                        </a:rPr>
                        <m:t>~</m:t>
                      </m:r>
                      <m:r>
                        <a:rPr lang="fr-FR" b="0" i="1">
                          <a:latin typeface="Cambria Math" panose="02040503050406030204" pitchFamily="18" charset="0"/>
                        </a:rPr>
                        <m:t>𝑁</m:t>
                      </m:r>
                      <m:d>
                        <m:dPr>
                          <m:ctrlPr>
                            <a:rPr lang="fr-FR" i="1">
                              <a:solidFill>
                                <a:srgbClr val="836967"/>
                              </a:solidFill>
                              <a:latin typeface="Cambria Math" panose="02040503050406030204" pitchFamily="18" charset="0"/>
                            </a:rPr>
                          </m:ctrlPr>
                        </m:dPr>
                        <m:e>
                          <m:sSub>
                            <m:sSubPr>
                              <m:ctrlPr>
                                <a:rPr lang="fr-FR" i="1" smtClean="0">
                                  <a:solidFill>
                                    <a:srgbClr val="FF0000"/>
                                  </a:solidFill>
                                  <a:latin typeface="Cambria Math" panose="02040503050406030204" pitchFamily="18" charset="0"/>
                                </a:rPr>
                              </m:ctrlPr>
                            </m:sSubPr>
                            <m:e>
                              <m:r>
                                <a:rPr lang="fr-FR" b="0" i="1">
                                  <a:solidFill>
                                    <a:srgbClr val="FF0000"/>
                                  </a:solidFill>
                                  <a:latin typeface="Cambria Math" panose="02040503050406030204" pitchFamily="18" charset="0"/>
                                </a:rPr>
                                <m:t>𝜇</m:t>
                              </m:r>
                            </m:e>
                            <m:sub>
                              <m:r>
                                <a:rPr lang="fr-FR" b="0" i="1">
                                  <a:solidFill>
                                    <a:srgbClr val="FF0000"/>
                                  </a:solidFill>
                                  <a:latin typeface="Cambria Math" panose="02040503050406030204" pitchFamily="18" charset="0"/>
                                </a:rPr>
                                <m:t>𝑖</m:t>
                              </m:r>
                            </m:sub>
                          </m:sSub>
                          <m:r>
                            <a:rPr lang="fr-FR" b="0"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b="0" i="1">
                                  <a:latin typeface="Cambria Math" panose="02040503050406030204" pitchFamily="18" charset="0"/>
                                </a:rPr>
                                <m:t>𝜎</m:t>
                              </m:r>
                            </m:e>
                            <m:sub>
                              <m:r>
                                <a:rPr lang="fr-FR" b="0" i="1">
                                  <a:latin typeface="Cambria Math" panose="02040503050406030204" pitchFamily="18" charset="0"/>
                                </a:rPr>
                                <m:t>𝑖</m:t>
                              </m:r>
                            </m:sub>
                          </m:sSub>
                        </m:e>
                      </m:d>
                    </m:oMath>
                  </m:oMathPara>
                </a14:m>
                <a:endParaRPr lang="fr-FR" dirty="0"/>
              </a:p>
            </p:txBody>
          </p:sp>
        </mc:Choice>
        <mc:Fallback xmlns="">
          <p:sp>
            <p:nvSpPr>
              <p:cNvPr id="10" name="ZoneTexte 9">
                <a:extLst>
                  <a:ext uri="{FF2B5EF4-FFF2-40B4-BE49-F238E27FC236}">
                    <a16:creationId xmlns:a16="http://schemas.microsoft.com/office/drawing/2014/main" id="{3C488C5E-9AFC-E31D-845C-AA242A6EB6B3}"/>
                  </a:ext>
                </a:extLst>
              </p:cNvPr>
              <p:cNvSpPr txBox="1">
                <a:spLocks noRot="1" noChangeAspect="1" noMove="1" noResize="1" noEditPoints="1" noAdjustHandles="1" noChangeArrowheads="1" noChangeShapeType="1" noTextEdit="1"/>
              </p:cNvSpPr>
              <p:nvPr/>
            </p:nvSpPr>
            <p:spPr>
              <a:xfrm>
                <a:off x="-685800" y="2255141"/>
                <a:ext cx="4572000" cy="381515"/>
              </a:xfrm>
              <a:prstGeom prst="rect">
                <a:avLst/>
              </a:prstGeom>
              <a:blipFill>
                <a:blip r:embed="rId3"/>
                <a:stretch>
                  <a:fillRect b="-1587"/>
                </a:stretch>
              </a:blipFill>
            </p:spPr>
            <p:txBody>
              <a:bodyPr/>
              <a:lstStyle/>
              <a:p>
                <a:r>
                  <a:rPr lang="fr-FR">
                    <a:noFill/>
                  </a:rPr>
                  <a:t> </a:t>
                </a:r>
              </a:p>
            </p:txBody>
          </p:sp>
        </mc:Fallback>
      </mc:AlternateContent>
      <p:sp>
        <p:nvSpPr>
          <p:cNvPr id="11" name="ZoneTexte 10">
            <a:extLst>
              <a:ext uri="{FF2B5EF4-FFF2-40B4-BE49-F238E27FC236}">
                <a16:creationId xmlns:a16="http://schemas.microsoft.com/office/drawing/2014/main" id="{F8C9F16D-83A9-8EE1-DDB5-E4F8CE091D48}"/>
              </a:ext>
            </a:extLst>
          </p:cNvPr>
          <p:cNvSpPr txBox="1"/>
          <p:nvPr/>
        </p:nvSpPr>
        <p:spPr>
          <a:xfrm>
            <a:off x="180975" y="2904076"/>
            <a:ext cx="3790950" cy="646331"/>
          </a:xfrm>
          <a:prstGeom prst="rect">
            <a:avLst/>
          </a:prstGeom>
          <a:noFill/>
        </p:spPr>
        <p:txBody>
          <a:bodyPr wrap="square">
            <a:spAutoFit/>
          </a:bodyPr>
          <a:lstStyle/>
          <a:p>
            <a:pPr marL="285750" indent="-285750" algn="just">
              <a:buFont typeface="Wingdings" panose="05000000000000000000" pitchFamily="2" charset="2"/>
              <a:buChar char="Ø"/>
            </a:pPr>
            <a:r>
              <a:rPr lang="fr-FR" dirty="0"/>
              <a:t>Certaines placettes </a:t>
            </a:r>
            <a:r>
              <a:rPr lang="fr-FR" i="1" dirty="0"/>
              <a:t>i</a:t>
            </a:r>
            <a:r>
              <a:rPr lang="fr-FR" dirty="0"/>
              <a:t> sont plus infestées que d’autres </a:t>
            </a:r>
          </a:p>
        </p:txBody>
      </p:sp>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78C08DA3-638B-05BD-94E3-5D65B0121447}"/>
                  </a:ext>
                </a:extLst>
              </p:cNvPr>
              <p:cNvSpPr txBox="1"/>
              <p:nvPr/>
            </p:nvSpPr>
            <p:spPr>
              <a:xfrm>
                <a:off x="-705271" y="376765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b="0" i="1">
                              <a:latin typeface="Cambria Math" panose="02040503050406030204" pitchFamily="18" charset="0"/>
                            </a:rPr>
                            <m:t>𝜇</m:t>
                          </m:r>
                        </m:e>
                        <m:sub>
                          <m:r>
                            <a:rPr lang="fr-FR" b="0" i="1">
                              <a:latin typeface="Cambria Math" panose="02040503050406030204" pitchFamily="18" charset="0"/>
                            </a:rPr>
                            <m:t>𝑖</m:t>
                          </m:r>
                        </m:sub>
                      </m:sSub>
                      <m:r>
                        <a:rPr lang="fr-FR" b="0" i="0">
                          <a:latin typeface="Cambria Math" panose="02040503050406030204" pitchFamily="18" charset="0"/>
                        </a:rPr>
                        <m:t>~</m:t>
                      </m:r>
                      <m:r>
                        <a:rPr lang="fr-FR" b="0" i="1">
                          <a:latin typeface="Cambria Math" panose="02040503050406030204" pitchFamily="18" charset="0"/>
                        </a:rPr>
                        <m:t>𝑁</m:t>
                      </m:r>
                      <m:d>
                        <m:dPr>
                          <m:ctrlPr>
                            <a:rPr lang="fr-FR" i="1">
                              <a:solidFill>
                                <a:srgbClr val="836967"/>
                              </a:solidFill>
                              <a:latin typeface="Cambria Math" panose="02040503050406030204" pitchFamily="18" charset="0"/>
                            </a:rPr>
                          </m:ctrlPr>
                        </m:dPr>
                        <m:e>
                          <m:sSub>
                            <m:sSubPr>
                              <m:ctrlPr>
                                <a:rPr lang="fr-FR" i="1" smtClean="0">
                                  <a:solidFill>
                                    <a:srgbClr val="FF0000"/>
                                  </a:solidFill>
                                  <a:latin typeface="Cambria Math" panose="02040503050406030204" pitchFamily="18" charset="0"/>
                                </a:rPr>
                              </m:ctrlPr>
                            </m:sSubPr>
                            <m:e>
                              <m:r>
                                <a:rPr lang="fr-FR" b="0" i="1">
                                  <a:solidFill>
                                    <a:srgbClr val="FF0000"/>
                                  </a:solidFill>
                                  <a:latin typeface="Cambria Math" panose="02040503050406030204" pitchFamily="18" charset="0"/>
                                </a:rPr>
                                <m:t>𝜃</m:t>
                              </m:r>
                            </m:e>
                            <m:sub>
                              <m:r>
                                <a:rPr lang="fr-FR" b="0" i="1">
                                  <a:solidFill>
                                    <a:srgbClr val="FF0000"/>
                                  </a:solidFill>
                                  <a:latin typeface="Cambria Math" panose="02040503050406030204" pitchFamily="18" charset="0"/>
                                </a:rPr>
                                <m:t>𝑧</m:t>
                              </m:r>
                            </m:sub>
                          </m:sSub>
                          <m:r>
                            <a:rPr lang="fr-FR" b="0"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m:rPr>
                                  <m:sty m:val="p"/>
                                </m:rPr>
                                <a:rPr lang="fr-FR" b="0" i="0">
                                  <a:latin typeface="Cambria Math" panose="02040503050406030204" pitchFamily="18" charset="0"/>
                                </a:rPr>
                                <m:t>φ</m:t>
                              </m:r>
                            </m:e>
                            <m:sub>
                              <m:r>
                                <a:rPr lang="fr-FR" b="0" i="1">
                                  <a:latin typeface="Cambria Math" panose="02040503050406030204" pitchFamily="18" charset="0"/>
                                </a:rPr>
                                <m:t>𝑧</m:t>
                              </m:r>
                            </m:sub>
                          </m:sSub>
                        </m:e>
                      </m:d>
                    </m:oMath>
                  </m:oMathPara>
                </a14:m>
                <a:endParaRPr lang="fr-FR" dirty="0"/>
              </a:p>
            </p:txBody>
          </p:sp>
        </mc:Choice>
        <mc:Fallback xmlns="">
          <p:sp>
            <p:nvSpPr>
              <p:cNvPr id="13" name="ZoneTexte 12">
                <a:extLst>
                  <a:ext uri="{FF2B5EF4-FFF2-40B4-BE49-F238E27FC236}">
                    <a16:creationId xmlns:a16="http://schemas.microsoft.com/office/drawing/2014/main" id="{78C08DA3-638B-05BD-94E3-5D65B0121447}"/>
                  </a:ext>
                </a:extLst>
              </p:cNvPr>
              <p:cNvSpPr txBox="1">
                <a:spLocks noRot="1" noChangeAspect="1" noMove="1" noResize="1" noEditPoints="1" noAdjustHandles="1" noChangeArrowheads="1" noChangeShapeType="1" noTextEdit="1"/>
              </p:cNvSpPr>
              <p:nvPr/>
            </p:nvSpPr>
            <p:spPr>
              <a:xfrm>
                <a:off x="-705271" y="3767659"/>
                <a:ext cx="4572000" cy="369332"/>
              </a:xfrm>
              <a:prstGeom prst="rect">
                <a:avLst/>
              </a:prstGeom>
              <a:blipFill>
                <a:blip r:embed="rId4"/>
                <a:stretch>
                  <a:fillRect b="-9836"/>
                </a:stretch>
              </a:blipFill>
            </p:spPr>
            <p:txBody>
              <a:bodyPr/>
              <a:lstStyle/>
              <a:p>
                <a:r>
                  <a:rPr lang="fr-FR">
                    <a:noFill/>
                  </a:rPr>
                  <a:t> </a:t>
                </a:r>
              </a:p>
            </p:txBody>
          </p:sp>
        </mc:Fallback>
      </mc:AlternateContent>
      <p:sp>
        <p:nvSpPr>
          <p:cNvPr id="14" name="ZoneTexte 13">
            <a:extLst>
              <a:ext uri="{FF2B5EF4-FFF2-40B4-BE49-F238E27FC236}">
                <a16:creationId xmlns:a16="http://schemas.microsoft.com/office/drawing/2014/main" id="{555239CC-33C6-B086-3632-FE0989A0D2CD}"/>
              </a:ext>
            </a:extLst>
          </p:cNvPr>
          <p:cNvSpPr txBox="1"/>
          <p:nvPr/>
        </p:nvSpPr>
        <p:spPr>
          <a:xfrm>
            <a:off x="180975" y="4367403"/>
            <a:ext cx="3999658" cy="646331"/>
          </a:xfrm>
          <a:prstGeom prst="rect">
            <a:avLst/>
          </a:prstGeom>
          <a:noFill/>
        </p:spPr>
        <p:txBody>
          <a:bodyPr wrap="square">
            <a:spAutoFit/>
          </a:bodyPr>
          <a:lstStyle/>
          <a:p>
            <a:pPr marL="285750" indent="-285750" algn="just">
              <a:buFont typeface="Wingdings" panose="05000000000000000000" pitchFamily="2" charset="2"/>
              <a:buChar char="Ø"/>
            </a:pPr>
            <a:r>
              <a:rPr lang="fr-FR" dirty="0"/>
              <a:t>Certaines régions </a:t>
            </a:r>
            <a:r>
              <a:rPr lang="fr-FR" i="1" dirty="0"/>
              <a:t>z</a:t>
            </a:r>
            <a:r>
              <a:rPr lang="fr-FR" dirty="0"/>
              <a:t> sont plus infestées que d’autres </a:t>
            </a:r>
          </a:p>
        </p:txBody>
      </p:sp>
      <p:pic>
        <p:nvPicPr>
          <p:cNvPr id="15" name="Image 14">
            <a:extLst>
              <a:ext uri="{FF2B5EF4-FFF2-40B4-BE49-F238E27FC236}">
                <a16:creationId xmlns:a16="http://schemas.microsoft.com/office/drawing/2014/main" id="{ACA23BD5-BABE-F71E-3844-6B48C129CA3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80633" y="136526"/>
            <a:ext cx="4859862" cy="6584950"/>
          </a:xfrm>
          <a:prstGeom prst="rect">
            <a:avLst/>
          </a:prstGeom>
          <a:noFill/>
        </p:spPr>
      </p:pic>
      <mc:AlternateContent xmlns:mc="http://schemas.openxmlformats.org/markup-compatibility/2006" xmlns:a14="http://schemas.microsoft.com/office/drawing/2010/main">
        <mc:Choice Requires="a14">
          <p:sp>
            <p:nvSpPr>
              <p:cNvPr id="17" name="ZoneTexte 16">
                <a:extLst>
                  <a:ext uri="{FF2B5EF4-FFF2-40B4-BE49-F238E27FC236}">
                    <a16:creationId xmlns:a16="http://schemas.microsoft.com/office/drawing/2014/main" id="{46AE50D1-8289-6B70-2092-D502B8DB8F87}"/>
                  </a:ext>
                </a:extLst>
              </p:cNvPr>
              <p:cNvSpPr txBox="1"/>
              <p:nvPr/>
            </p:nvSpPr>
            <p:spPr>
              <a:xfrm>
                <a:off x="814388" y="5292298"/>
                <a:ext cx="4924424" cy="450380"/>
              </a:xfrm>
              <a:prstGeom prst="rect">
                <a:avLst/>
              </a:prstGeom>
              <a:noFill/>
            </p:spPr>
            <p:txBody>
              <a:bodyPr wrap="square">
                <a:spAutoFit/>
              </a:bodyPr>
              <a:lstStyle/>
              <a:p>
                <a:pPr marL="228600" indent="-228600" algn="just">
                  <a:lnSpc>
                    <a:spcPct val="150000"/>
                  </a:lnSpc>
                  <a:spcAft>
                    <a:spcPts val="800"/>
                  </a:spcAft>
                </a:pPr>
                <a:r>
                  <a:rPr lang="fr-FR" sz="16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rPr>
                  <a:t> </a:t>
                </a:r>
                <a14:m>
                  <m:oMath xmlns:m="http://schemas.openxmlformats.org/officeDocument/2006/math">
                    <m:sSub>
                      <m:sSub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sSubPr>
                      <m:e>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𝜃</m:t>
                        </m:r>
                      </m:e>
                      <m: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𝑧</m:t>
                        </m:r>
                      </m:sub>
                    </m:s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m:t>
                    </m:r>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𝑁</m:t>
                    </m:r>
                    <m:d>
                      <m:d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dPr>
                      <m:e>
                        <m:r>
                          <a:rPr lang="fr-FR" i="1" smtClean="0">
                            <a:solidFill>
                              <a:srgbClr val="FF0000"/>
                            </a:solidFill>
                            <a:latin typeface="Cambria Math" panose="02040503050406030204" pitchFamily="18" charset="0"/>
                          </a:rPr>
                          <m:t>𝛼</m:t>
                        </m:r>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m:t>
                        </m:r>
                        <m:r>
                          <a:rPr lang="fr-FR" sz="16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𝜗</m:t>
                        </m:r>
                      </m:e>
                    </m:d>
                  </m:oMath>
                </a14:m>
                <a:endParaRPr lang="fr-FR" sz="24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endParaRPr>
              </a:p>
            </p:txBody>
          </p:sp>
        </mc:Choice>
        <mc:Fallback xmlns="">
          <p:sp>
            <p:nvSpPr>
              <p:cNvPr id="17" name="ZoneTexte 16">
                <a:extLst>
                  <a:ext uri="{FF2B5EF4-FFF2-40B4-BE49-F238E27FC236}">
                    <a16:creationId xmlns:a16="http://schemas.microsoft.com/office/drawing/2014/main" id="{46AE50D1-8289-6B70-2092-D502B8DB8F87}"/>
                  </a:ext>
                </a:extLst>
              </p:cNvPr>
              <p:cNvSpPr txBox="1">
                <a:spLocks noRot="1" noChangeAspect="1" noMove="1" noResize="1" noEditPoints="1" noAdjustHandles="1" noChangeArrowheads="1" noChangeShapeType="1" noTextEdit="1"/>
              </p:cNvSpPr>
              <p:nvPr/>
            </p:nvSpPr>
            <p:spPr>
              <a:xfrm>
                <a:off x="814388" y="5292298"/>
                <a:ext cx="4924424" cy="450380"/>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7A2D7DD8-7DBA-92BE-83AC-2C1E94B31CA5}"/>
                  </a:ext>
                </a:extLst>
              </p:cNvPr>
              <p:cNvSpPr txBox="1"/>
              <p:nvPr/>
            </p:nvSpPr>
            <p:spPr>
              <a:xfrm>
                <a:off x="301511" y="5990802"/>
                <a:ext cx="3999658" cy="646331"/>
              </a:xfrm>
              <a:prstGeom prst="rect">
                <a:avLst/>
              </a:prstGeom>
              <a:noFill/>
            </p:spPr>
            <p:txBody>
              <a:bodyPr wrap="square">
                <a:spAutoFit/>
              </a:bodyPr>
              <a:lstStyle/>
              <a:p>
                <a:pPr marL="285750" indent="-285750" algn="just">
                  <a:buFont typeface="Wingdings" panose="05000000000000000000" pitchFamily="2" charset="2"/>
                  <a:buChar char="Ø"/>
                </a:pPr>
                <a:r>
                  <a:rPr lang="fr-FR" dirty="0"/>
                  <a:t>Sur la zone d’étude, l’infestation moyenne est </a:t>
                </a:r>
                <a14:m>
                  <m:oMath xmlns:m="http://schemas.openxmlformats.org/officeDocument/2006/math">
                    <m:r>
                      <a:rPr lang="fr-FR" i="1" smtClean="0">
                        <a:latin typeface="Cambria Math" panose="02040503050406030204" pitchFamily="18" charset="0"/>
                      </a:rPr>
                      <m:t>𝛼</m:t>
                    </m:r>
                  </m:oMath>
                </a14:m>
                <a:endParaRPr lang="fr-FR" dirty="0"/>
              </a:p>
            </p:txBody>
          </p:sp>
        </mc:Choice>
        <mc:Fallback xmlns="">
          <p:sp>
            <p:nvSpPr>
              <p:cNvPr id="18" name="ZoneTexte 17">
                <a:extLst>
                  <a:ext uri="{FF2B5EF4-FFF2-40B4-BE49-F238E27FC236}">
                    <a16:creationId xmlns:a16="http://schemas.microsoft.com/office/drawing/2014/main" id="{7A2D7DD8-7DBA-92BE-83AC-2C1E94B31CA5}"/>
                  </a:ext>
                </a:extLst>
              </p:cNvPr>
              <p:cNvSpPr txBox="1">
                <a:spLocks noRot="1" noChangeAspect="1" noMove="1" noResize="1" noEditPoints="1" noAdjustHandles="1" noChangeArrowheads="1" noChangeShapeType="1" noTextEdit="1"/>
              </p:cNvSpPr>
              <p:nvPr/>
            </p:nvSpPr>
            <p:spPr>
              <a:xfrm>
                <a:off x="301511" y="5990802"/>
                <a:ext cx="3999658" cy="646331"/>
              </a:xfrm>
              <a:prstGeom prst="rect">
                <a:avLst/>
              </a:prstGeom>
              <a:blipFill>
                <a:blip r:embed="rId7"/>
                <a:stretch>
                  <a:fillRect l="-913" t="-5660" r="-1218" b="-14151"/>
                </a:stretch>
              </a:blipFill>
            </p:spPr>
            <p:txBody>
              <a:bodyPr/>
              <a:lstStyle/>
              <a:p>
                <a:r>
                  <a:rPr lang="fr-FR">
                    <a:noFill/>
                  </a:rPr>
                  <a:t> </a:t>
                </a:r>
              </a:p>
            </p:txBody>
          </p:sp>
        </mc:Fallback>
      </mc:AlternateContent>
      <p:sp>
        <p:nvSpPr>
          <p:cNvPr id="20" name="ZoneTexte 19">
            <a:extLst>
              <a:ext uri="{FF2B5EF4-FFF2-40B4-BE49-F238E27FC236}">
                <a16:creationId xmlns:a16="http://schemas.microsoft.com/office/drawing/2014/main" id="{2475B89A-636C-724C-AF5C-839A5F96840D}"/>
              </a:ext>
            </a:extLst>
          </p:cNvPr>
          <p:cNvSpPr txBox="1"/>
          <p:nvPr/>
        </p:nvSpPr>
        <p:spPr>
          <a:xfrm>
            <a:off x="223837" y="136524"/>
            <a:ext cx="3705225" cy="369332"/>
          </a:xfrm>
          <a:prstGeom prst="rect">
            <a:avLst/>
          </a:prstGeom>
          <a:noFill/>
        </p:spPr>
        <p:txBody>
          <a:bodyPr wrap="square">
            <a:spAutoFit/>
          </a:bodyPr>
          <a:lstStyle/>
          <a:p>
            <a:pPr algn="ctr"/>
            <a:r>
              <a:rPr lang="fr-FR" b="1" dirty="0"/>
              <a:t>Le modèle</a:t>
            </a:r>
          </a:p>
        </p:txBody>
      </p:sp>
    </p:spTree>
    <p:extLst>
      <p:ext uri="{BB962C8B-B14F-4D97-AF65-F5344CB8AC3E}">
        <p14:creationId xmlns:p14="http://schemas.microsoft.com/office/powerpoint/2010/main" val="415712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3" grpId="0"/>
      <p:bldP spid="14"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06DF27C-1CC5-9A1E-3EA3-B5FF5D3D2BE1}"/>
              </a:ext>
            </a:extLst>
          </p:cNvPr>
          <p:cNvSpPr>
            <a:spLocks noGrp="1"/>
          </p:cNvSpPr>
          <p:nvPr>
            <p:ph type="sldNum" sz="quarter" idx="12"/>
          </p:nvPr>
        </p:nvSpPr>
        <p:spPr/>
        <p:txBody>
          <a:bodyPr/>
          <a:lstStyle/>
          <a:p>
            <a:fld id="{6697765D-F622-4BC4-AC55-80A3CC4A834C}" type="slidenum">
              <a:rPr lang="fr-FR" smtClean="0"/>
              <a:pPr/>
              <a:t>17</a:t>
            </a:fld>
            <a:endParaRPr lang="fr-FR"/>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9A6BDC4E-66C1-9AC9-E0D9-26432992FFB1}"/>
                  </a:ext>
                </a:extLst>
              </p:cNvPr>
              <p:cNvSpPr txBox="1"/>
              <p:nvPr/>
            </p:nvSpPr>
            <p:spPr>
              <a:xfrm>
                <a:off x="-391367" y="773807"/>
                <a:ext cx="4572000" cy="4208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𝑙𝑜𝑔𝑖𝑡</m:t>
                          </m:r>
                          <m:d>
                            <m:dPr>
                              <m:endChr m:val=""/>
                              <m:ctrlPr>
                                <a:rPr lang="fr-FR" i="1">
                                  <a:latin typeface="Cambria Math" panose="02040503050406030204" pitchFamily="18" charset="0"/>
                                </a:rPr>
                              </m:ctrlPr>
                            </m:dPr>
                            <m:e>
                              <m:r>
                                <a:rPr lang="fr-FR" i="1">
                                  <a:latin typeface="Cambria Math" panose="02040503050406030204" pitchFamily="18" charset="0"/>
                                </a:rPr>
                                <m:t>𝑝</m:t>
                              </m:r>
                            </m:e>
                          </m:d>
                        </m:e>
                        <m:sub>
                          <m:r>
                            <a:rPr lang="fr-FR" i="1">
                              <a:latin typeface="Cambria Math" panose="02040503050406030204" pitchFamily="18" charset="0"/>
                            </a:rPr>
                            <m:t>𝑖</m:t>
                          </m:r>
                          <m:r>
                            <a:rPr lang="fr-FR">
                              <a:latin typeface="Cambria Math" panose="02040503050406030204" pitchFamily="18" charset="0"/>
                            </a:rPr>
                            <m:t>,</m:t>
                          </m:r>
                          <m:r>
                            <a:rPr lang="fr-FR" i="1">
                              <a:latin typeface="Cambria Math" panose="02040503050406030204" pitchFamily="18" charset="0"/>
                            </a:rPr>
                            <m:t>𝑡</m:t>
                          </m:r>
                        </m:sub>
                      </m:sSub>
                      <m:r>
                        <a:rPr lang="fr-FR" i="1">
                          <a:latin typeface="Cambria Math" panose="02040503050406030204" pitchFamily="18" charset="0"/>
                        </a:rPr>
                        <m:t>)</m:t>
                      </m:r>
                      <m:r>
                        <a:rPr lang="fr-FR" i="0">
                          <a:latin typeface="Cambria Math" panose="02040503050406030204" pitchFamily="18" charset="0"/>
                        </a:rPr>
                        <m:t>=</m:t>
                      </m:r>
                      <m:r>
                        <a:rPr lang="fr-FR" i="1">
                          <a:latin typeface="Cambria Math" panose="02040503050406030204" pitchFamily="18" charset="0"/>
                        </a:rPr>
                        <m:t>𝛽</m:t>
                      </m:r>
                      <m:r>
                        <a:rPr lang="fr-FR"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𝑎𝑛𝑛</m:t>
                          </m:r>
                          <m:r>
                            <a:rPr lang="fr-FR" i="0">
                              <a:latin typeface="Cambria Math" panose="02040503050406030204" pitchFamily="18" charset="0"/>
                            </a:rPr>
                            <m:t>é</m:t>
                          </m:r>
                          <m:r>
                            <a:rPr lang="fr-FR" i="1">
                              <a:latin typeface="Cambria Math" panose="02040503050406030204" pitchFamily="18" charset="0"/>
                            </a:rPr>
                            <m:t>𝑒</m:t>
                          </m:r>
                        </m:e>
                        <m:sub>
                          <m:r>
                            <a:rPr lang="fr-FR" i="1">
                              <a:latin typeface="Cambria Math" panose="02040503050406030204" pitchFamily="18" charset="0"/>
                            </a:rPr>
                            <m:t>𝑡</m:t>
                          </m:r>
                        </m:sub>
                      </m:sSub>
                      <m:r>
                        <a:rPr lang="fr-FR" i="0">
                          <a:latin typeface="Cambria Math" panose="02040503050406030204" pitchFamily="18" charset="0"/>
                        </a:rPr>
                        <m:t>+</m:t>
                      </m:r>
                      <m:sSub>
                        <m:sSubPr>
                          <m:ctrlPr>
                            <a:rPr lang="fr-FR" i="1" smtClean="0">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𝜀</m:t>
                          </m:r>
                        </m:e>
                        <m:sub>
                          <m:r>
                            <a:rPr lang="fr-FR" i="1">
                              <a:solidFill>
                                <a:srgbClr val="FF0000"/>
                              </a:solidFill>
                              <a:latin typeface="Cambria Math" panose="02040503050406030204" pitchFamily="18" charset="0"/>
                            </a:rPr>
                            <m:t>𝑖</m:t>
                          </m:r>
                          <m:r>
                            <a:rPr lang="fr-FR" i="0">
                              <a:solidFill>
                                <a:srgbClr val="FF0000"/>
                              </a:solidFill>
                              <a:latin typeface="Cambria Math" panose="02040503050406030204" pitchFamily="18" charset="0"/>
                            </a:rPr>
                            <m:t>,</m:t>
                          </m:r>
                          <m:r>
                            <a:rPr lang="fr-FR" i="1">
                              <a:solidFill>
                                <a:srgbClr val="FF0000"/>
                              </a:solidFill>
                              <a:latin typeface="Cambria Math" panose="02040503050406030204" pitchFamily="18" charset="0"/>
                            </a:rPr>
                            <m:t>𝑡</m:t>
                          </m:r>
                        </m:sub>
                      </m:sSub>
                    </m:oMath>
                  </m:oMathPara>
                </a14:m>
                <a:endParaRPr lang="fr-FR" dirty="0"/>
              </a:p>
            </p:txBody>
          </p:sp>
        </mc:Choice>
        <mc:Fallback xmlns="">
          <p:sp>
            <p:nvSpPr>
              <p:cNvPr id="6" name="ZoneTexte 5">
                <a:extLst>
                  <a:ext uri="{FF2B5EF4-FFF2-40B4-BE49-F238E27FC236}">
                    <a16:creationId xmlns:a16="http://schemas.microsoft.com/office/drawing/2014/main" id="{9A6BDC4E-66C1-9AC9-E0D9-26432992FFB1}"/>
                  </a:ext>
                </a:extLst>
              </p:cNvPr>
              <p:cNvSpPr txBox="1">
                <a:spLocks noRot="1" noChangeAspect="1" noMove="1" noResize="1" noEditPoints="1" noAdjustHandles="1" noChangeArrowheads="1" noChangeShapeType="1" noTextEdit="1"/>
              </p:cNvSpPr>
              <p:nvPr/>
            </p:nvSpPr>
            <p:spPr>
              <a:xfrm>
                <a:off x="-391367" y="773807"/>
                <a:ext cx="4572000" cy="420884"/>
              </a:xfrm>
              <a:prstGeom prst="rect">
                <a:avLst/>
              </a:prstGeom>
              <a:blipFill>
                <a:blip r:embed="rId2"/>
                <a:stretch>
                  <a:fillRect t="-104348" b="-15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3C488C5E-9AFC-E31D-845C-AA242A6EB6B3}"/>
                  </a:ext>
                </a:extLst>
              </p:cNvPr>
              <p:cNvSpPr txBox="1"/>
              <p:nvPr/>
            </p:nvSpPr>
            <p:spPr>
              <a:xfrm>
                <a:off x="-685800" y="2255141"/>
                <a:ext cx="4572000"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b="0" i="1">
                              <a:latin typeface="Cambria Math" panose="02040503050406030204" pitchFamily="18" charset="0"/>
                            </a:rPr>
                            <m:t>𝜀</m:t>
                          </m:r>
                        </m:e>
                        <m:sub>
                          <m:r>
                            <a:rPr lang="fr-FR" b="0" i="1">
                              <a:latin typeface="Cambria Math" panose="02040503050406030204" pitchFamily="18" charset="0"/>
                            </a:rPr>
                            <m:t>𝑖</m:t>
                          </m:r>
                          <m:r>
                            <a:rPr lang="fr-FR" b="0" i="0">
                              <a:latin typeface="Cambria Math" panose="02040503050406030204" pitchFamily="18" charset="0"/>
                            </a:rPr>
                            <m:t>,</m:t>
                          </m:r>
                          <m:r>
                            <a:rPr lang="fr-FR" b="0" i="1">
                              <a:latin typeface="Cambria Math" panose="02040503050406030204" pitchFamily="18" charset="0"/>
                            </a:rPr>
                            <m:t>𝑡</m:t>
                          </m:r>
                        </m:sub>
                      </m:sSub>
                      <m:r>
                        <a:rPr lang="fr-FR" b="0" i="0">
                          <a:latin typeface="Cambria Math" panose="02040503050406030204" pitchFamily="18" charset="0"/>
                        </a:rPr>
                        <m:t>~</m:t>
                      </m:r>
                      <m:r>
                        <a:rPr lang="fr-FR" b="0" i="1">
                          <a:latin typeface="Cambria Math" panose="02040503050406030204" pitchFamily="18" charset="0"/>
                        </a:rPr>
                        <m:t>𝑁</m:t>
                      </m:r>
                      <m:d>
                        <m:dPr>
                          <m:ctrlPr>
                            <a:rPr lang="fr-FR" i="1">
                              <a:solidFill>
                                <a:srgbClr val="836967"/>
                              </a:solidFill>
                              <a:latin typeface="Cambria Math" panose="02040503050406030204" pitchFamily="18" charset="0"/>
                            </a:rPr>
                          </m:ctrlPr>
                        </m:dPr>
                        <m:e>
                          <m:sSub>
                            <m:sSubPr>
                              <m:ctrlPr>
                                <a:rPr lang="fr-FR" i="1" smtClean="0">
                                  <a:solidFill>
                                    <a:srgbClr val="FF0000"/>
                                  </a:solidFill>
                                  <a:latin typeface="Cambria Math" panose="02040503050406030204" pitchFamily="18" charset="0"/>
                                </a:rPr>
                              </m:ctrlPr>
                            </m:sSubPr>
                            <m:e>
                              <m:r>
                                <a:rPr lang="fr-FR" b="0" i="1">
                                  <a:solidFill>
                                    <a:srgbClr val="FF0000"/>
                                  </a:solidFill>
                                  <a:latin typeface="Cambria Math" panose="02040503050406030204" pitchFamily="18" charset="0"/>
                                </a:rPr>
                                <m:t>𝜇</m:t>
                              </m:r>
                            </m:e>
                            <m:sub>
                              <m:r>
                                <a:rPr lang="fr-FR" b="0" i="1">
                                  <a:solidFill>
                                    <a:srgbClr val="FF0000"/>
                                  </a:solidFill>
                                  <a:latin typeface="Cambria Math" panose="02040503050406030204" pitchFamily="18" charset="0"/>
                                </a:rPr>
                                <m:t>𝑖</m:t>
                              </m:r>
                            </m:sub>
                          </m:sSub>
                          <m:r>
                            <a:rPr lang="fr-FR" b="0"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b="0" i="1">
                                  <a:latin typeface="Cambria Math" panose="02040503050406030204" pitchFamily="18" charset="0"/>
                                </a:rPr>
                                <m:t>𝜎</m:t>
                              </m:r>
                            </m:e>
                            <m:sub>
                              <m:r>
                                <a:rPr lang="fr-FR" b="0" i="1">
                                  <a:latin typeface="Cambria Math" panose="02040503050406030204" pitchFamily="18" charset="0"/>
                                </a:rPr>
                                <m:t>𝑖</m:t>
                              </m:r>
                            </m:sub>
                          </m:sSub>
                        </m:e>
                      </m:d>
                    </m:oMath>
                  </m:oMathPara>
                </a14:m>
                <a:endParaRPr lang="fr-FR" dirty="0"/>
              </a:p>
            </p:txBody>
          </p:sp>
        </mc:Choice>
        <mc:Fallback xmlns="">
          <p:sp>
            <p:nvSpPr>
              <p:cNvPr id="10" name="ZoneTexte 9">
                <a:extLst>
                  <a:ext uri="{FF2B5EF4-FFF2-40B4-BE49-F238E27FC236}">
                    <a16:creationId xmlns:a16="http://schemas.microsoft.com/office/drawing/2014/main" id="{3C488C5E-9AFC-E31D-845C-AA242A6EB6B3}"/>
                  </a:ext>
                </a:extLst>
              </p:cNvPr>
              <p:cNvSpPr txBox="1">
                <a:spLocks noRot="1" noChangeAspect="1" noMove="1" noResize="1" noEditPoints="1" noAdjustHandles="1" noChangeArrowheads="1" noChangeShapeType="1" noTextEdit="1"/>
              </p:cNvSpPr>
              <p:nvPr/>
            </p:nvSpPr>
            <p:spPr>
              <a:xfrm>
                <a:off x="-685800" y="2255141"/>
                <a:ext cx="4572000" cy="381515"/>
              </a:xfrm>
              <a:prstGeom prst="rect">
                <a:avLst/>
              </a:prstGeom>
              <a:blipFill>
                <a:blip r:embed="rId3"/>
                <a:stretch>
                  <a:fillRect b="-1587"/>
                </a:stretch>
              </a:blipFill>
            </p:spPr>
            <p:txBody>
              <a:bodyPr/>
              <a:lstStyle/>
              <a:p>
                <a:r>
                  <a:rPr lang="fr-FR">
                    <a:noFill/>
                  </a:rPr>
                  <a:t> </a:t>
                </a:r>
              </a:p>
            </p:txBody>
          </p:sp>
        </mc:Fallback>
      </mc:AlternateContent>
      <p:sp>
        <p:nvSpPr>
          <p:cNvPr id="11" name="ZoneTexte 10">
            <a:extLst>
              <a:ext uri="{FF2B5EF4-FFF2-40B4-BE49-F238E27FC236}">
                <a16:creationId xmlns:a16="http://schemas.microsoft.com/office/drawing/2014/main" id="{F8C9F16D-83A9-8EE1-DDB5-E4F8CE091D48}"/>
              </a:ext>
            </a:extLst>
          </p:cNvPr>
          <p:cNvSpPr txBox="1"/>
          <p:nvPr/>
        </p:nvSpPr>
        <p:spPr>
          <a:xfrm>
            <a:off x="180975" y="2904076"/>
            <a:ext cx="3790950" cy="646331"/>
          </a:xfrm>
          <a:prstGeom prst="rect">
            <a:avLst/>
          </a:prstGeom>
          <a:noFill/>
        </p:spPr>
        <p:txBody>
          <a:bodyPr wrap="square">
            <a:spAutoFit/>
          </a:bodyPr>
          <a:lstStyle/>
          <a:p>
            <a:pPr marL="285750" indent="-285750" algn="just">
              <a:buFont typeface="Wingdings" panose="05000000000000000000" pitchFamily="2" charset="2"/>
              <a:buChar char="Ø"/>
            </a:pPr>
            <a:r>
              <a:rPr lang="fr-FR" dirty="0"/>
              <a:t>Certaines placettes </a:t>
            </a:r>
            <a:r>
              <a:rPr lang="fr-FR" i="1" dirty="0"/>
              <a:t>i</a:t>
            </a:r>
            <a:r>
              <a:rPr lang="fr-FR" dirty="0"/>
              <a:t> sont plus infestées que d’autres </a:t>
            </a:r>
          </a:p>
        </p:txBody>
      </p:sp>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78C08DA3-638B-05BD-94E3-5D65B0121447}"/>
                  </a:ext>
                </a:extLst>
              </p:cNvPr>
              <p:cNvSpPr txBox="1"/>
              <p:nvPr/>
            </p:nvSpPr>
            <p:spPr>
              <a:xfrm>
                <a:off x="-705271" y="376765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b="0" i="1">
                              <a:latin typeface="Cambria Math" panose="02040503050406030204" pitchFamily="18" charset="0"/>
                            </a:rPr>
                            <m:t>𝜇</m:t>
                          </m:r>
                        </m:e>
                        <m:sub>
                          <m:r>
                            <a:rPr lang="fr-FR" b="0" i="1">
                              <a:latin typeface="Cambria Math" panose="02040503050406030204" pitchFamily="18" charset="0"/>
                            </a:rPr>
                            <m:t>𝑖</m:t>
                          </m:r>
                        </m:sub>
                      </m:sSub>
                      <m:r>
                        <a:rPr lang="fr-FR" b="0" i="0">
                          <a:latin typeface="Cambria Math" panose="02040503050406030204" pitchFamily="18" charset="0"/>
                        </a:rPr>
                        <m:t>~</m:t>
                      </m:r>
                      <m:r>
                        <a:rPr lang="fr-FR" b="0" i="1">
                          <a:latin typeface="Cambria Math" panose="02040503050406030204" pitchFamily="18" charset="0"/>
                        </a:rPr>
                        <m:t>𝑁</m:t>
                      </m:r>
                      <m:d>
                        <m:dPr>
                          <m:ctrlPr>
                            <a:rPr lang="fr-FR" i="1">
                              <a:solidFill>
                                <a:srgbClr val="836967"/>
                              </a:solidFill>
                              <a:latin typeface="Cambria Math" panose="02040503050406030204" pitchFamily="18" charset="0"/>
                            </a:rPr>
                          </m:ctrlPr>
                        </m:dPr>
                        <m:e>
                          <m:sSub>
                            <m:sSubPr>
                              <m:ctrlPr>
                                <a:rPr lang="fr-FR" i="1" smtClean="0">
                                  <a:solidFill>
                                    <a:srgbClr val="FF0000"/>
                                  </a:solidFill>
                                  <a:latin typeface="Cambria Math" panose="02040503050406030204" pitchFamily="18" charset="0"/>
                                </a:rPr>
                              </m:ctrlPr>
                            </m:sSubPr>
                            <m:e>
                              <m:r>
                                <a:rPr lang="fr-FR" b="0" i="1">
                                  <a:solidFill>
                                    <a:srgbClr val="FF0000"/>
                                  </a:solidFill>
                                  <a:latin typeface="Cambria Math" panose="02040503050406030204" pitchFamily="18" charset="0"/>
                                </a:rPr>
                                <m:t>𝜃</m:t>
                              </m:r>
                            </m:e>
                            <m:sub>
                              <m:r>
                                <a:rPr lang="fr-FR" b="0" i="1">
                                  <a:solidFill>
                                    <a:srgbClr val="FF0000"/>
                                  </a:solidFill>
                                  <a:latin typeface="Cambria Math" panose="02040503050406030204" pitchFamily="18" charset="0"/>
                                </a:rPr>
                                <m:t>𝑧</m:t>
                              </m:r>
                            </m:sub>
                          </m:sSub>
                          <m:r>
                            <a:rPr lang="fr-FR" b="0"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m:rPr>
                                  <m:sty m:val="p"/>
                                </m:rPr>
                                <a:rPr lang="fr-FR" b="0" i="0">
                                  <a:latin typeface="Cambria Math" panose="02040503050406030204" pitchFamily="18" charset="0"/>
                                </a:rPr>
                                <m:t>φ</m:t>
                              </m:r>
                            </m:e>
                            <m:sub>
                              <m:r>
                                <a:rPr lang="fr-FR" b="0" i="1">
                                  <a:latin typeface="Cambria Math" panose="02040503050406030204" pitchFamily="18" charset="0"/>
                                </a:rPr>
                                <m:t>𝑧</m:t>
                              </m:r>
                            </m:sub>
                          </m:sSub>
                        </m:e>
                      </m:d>
                    </m:oMath>
                  </m:oMathPara>
                </a14:m>
                <a:endParaRPr lang="fr-FR" dirty="0"/>
              </a:p>
            </p:txBody>
          </p:sp>
        </mc:Choice>
        <mc:Fallback xmlns="">
          <p:sp>
            <p:nvSpPr>
              <p:cNvPr id="13" name="ZoneTexte 12">
                <a:extLst>
                  <a:ext uri="{FF2B5EF4-FFF2-40B4-BE49-F238E27FC236}">
                    <a16:creationId xmlns:a16="http://schemas.microsoft.com/office/drawing/2014/main" id="{78C08DA3-638B-05BD-94E3-5D65B0121447}"/>
                  </a:ext>
                </a:extLst>
              </p:cNvPr>
              <p:cNvSpPr txBox="1">
                <a:spLocks noRot="1" noChangeAspect="1" noMove="1" noResize="1" noEditPoints="1" noAdjustHandles="1" noChangeArrowheads="1" noChangeShapeType="1" noTextEdit="1"/>
              </p:cNvSpPr>
              <p:nvPr/>
            </p:nvSpPr>
            <p:spPr>
              <a:xfrm>
                <a:off x="-705271" y="3767659"/>
                <a:ext cx="4572000" cy="369332"/>
              </a:xfrm>
              <a:prstGeom prst="rect">
                <a:avLst/>
              </a:prstGeom>
              <a:blipFill>
                <a:blip r:embed="rId4"/>
                <a:stretch>
                  <a:fillRect b="-9836"/>
                </a:stretch>
              </a:blipFill>
            </p:spPr>
            <p:txBody>
              <a:bodyPr/>
              <a:lstStyle/>
              <a:p>
                <a:r>
                  <a:rPr lang="fr-FR">
                    <a:noFill/>
                  </a:rPr>
                  <a:t> </a:t>
                </a:r>
              </a:p>
            </p:txBody>
          </p:sp>
        </mc:Fallback>
      </mc:AlternateContent>
      <p:sp>
        <p:nvSpPr>
          <p:cNvPr id="14" name="ZoneTexte 13">
            <a:extLst>
              <a:ext uri="{FF2B5EF4-FFF2-40B4-BE49-F238E27FC236}">
                <a16:creationId xmlns:a16="http://schemas.microsoft.com/office/drawing/2014/main" id="{555239CC-33C6-B086-3632-FE0989A0D2CD}"/>
              </a:ext>
            </a:extLst>
          </p:cNvPr>
          <p:cNvSpPr txBox="1"/>
          <p:nvPr/>
        </p:nvSpPr>
        <p:spPr>
          <a:xfrm>
            <a:off x="180975" y="4367403"/>
            <a:ext cx="3999658" cy="646331"/>
          </a:xfrm>
          <a:prstGeom prst="rect">
            <a:avLst/>
          </a:prstGeom>
          <a:noFill/>
        </p:spPr>
        <p:txBody>
          <a:bodyPr wrap="square">
            <a:spAutoFit/>
          </a:bodyPr>
          <a:lstStyle/>
          <a:p>
            <a:pPr marL="285750" indent="-285750" algn="just">
              <a:buFont typeface="Wingdings" panose="05000000000000000000" pitchFamily="2" charset="2"/>
              <a:buChar char="Ø"/>
            </a:pPr>
            <a:r>
              <a:rPr lang="fr-FR" dirty="0"/>
              <a:t>Certaines régions </a:t>
            </a:r>
            <a:r>
              <a:rPr lang="fr-FR" i="1" dirty="0"/>
              <a:t>z</a:t>
            </a:r>
            <a:r>
              <a:rPr lang="fr-FR" dirty="0"/>
              <a:t> sont plus infestées que d’autres </a:t>
            </a:r>
          </a:p>
        </p:txBody>
      </p:sp>
      <mc:AlternateContent xmlns:mc="http://schemas.openxmlformats.org/markup-compatibility/2006" xmlns:a14="http://schemas.microsoft.com/office/drawing/2010/main">
        <mc:Choice Requires="a14">
          <p:sp>
            <p:nvSpPr>
              <p:cNvPr id="17" name="ZoneTexte 16">
                <a:extLst>
                  <a:ext uri="{FF2B5EF4-FFF2-40B4-BE49-F238E27FC236}">
                    <a16:creationId xmlns:a16="http://schemas.microsoft.com/office/drawing/2014/main" id="{46AE50D1-8289-6B70-2092-D502B8DB8F87}"/>
                  </a:ext>
                </a:extLst>
              </p:cNvPr>
              <p:cNvSpPr txBox="1"/>
              <p:nvPr/>
            </p:nvSpPr>
            <p:spPr>
              <a:xfrm>
                <a:off x="814388" y="5292298"/>
                <a:ext cx="4924424" cy="450380"/>
              </a:xfrm>
              <a:prstGeom prst="rect">
                <a:avLst/>
              </a:prstGeom>
              <a:noFill/>
            </p:spPr>
            <p:txBody>
              <a:bodyPr wrap="square">
                <a:spAutoFit/>
              </a:bodyPr>
              <a:lstStyle/>
              <a:p>
                <a:pPr marL="228600" indent="-228600" algn="just">
                  <a:lnSpc>
                    <a:spcPct val="150000"/>
                  </a:lnSpc>
                  <a:spcAft>
                    <a:spcPts val="800"/>
                  </a:spcAft>
                </a:pPr>
                <a:r>
                  <a:rPr lang="fr-FR" sz="16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rPr>
                  <a:t> </a:t>
                </a:r>
                <a14:m>
                  <m:oMath xmlns:m="http://schemas.openxmlformats.org/officeDocument/2006/math">
                    <m:sSub>
                      <m:sSub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sSubPr>
                      <m:e>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𝜃</m:t>
                        </m:r>
                      </m:e>
                      <m: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𝑧</m:t>
                        </m:r>
                      </m:sub>
                    </m:s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m:t>
                    </m:r>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𝑁</m:t>
                    </m:r>
                    <m:d>
                      <m:d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dPr>
                      <m:e>
                        <m:r>
                          <a:rPr lang="fr-FR" i="1" smtClean="0">
                            <a:solidFill>
                              <a:srgbClr val="FF0000"/>
                            </a:solidFill>
                            <a:latin typeface="Cambria Math" panose="02040503050406030204" pitchFamily="18" charset="0"/>
                          </a:rPr>
                          <m:t>𝛼</m:t>
                        </m:r>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m:t>
                        </m:r>
                        <m:r>
                          <a:rPr lang="fr-FR" sz="16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𝜗</m:t>
                        </m:r>
                      </m:e>
                    </m:d>
                  </m:oMath>
                </a14:m>
                <a:endParaRPr lang="fr-FR" sz="24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endParaRPr>
              </a:p>
            </p:txBody>
          </p:sp>
        </mc:Choice>
        <mc:Fallback xmlns="">
          <p:sp>
            <p:nvSpPr>
              <p:cNvPr id="17" name="ZoneTexte 16">
                <a:extLst>
                  <a:ext uri="{FF2B5EF4-FFF2-40B4-BE49-F238E27FC236}">
                    <a16:creationId xmlns:a16="http://schemas.microsoft.com/office/drawing/2014/main" id="{46AE50D1-8289-6B70-2092-D502B8DB8F87}"/>
                  </a:ext>
                </a:extLst>
              </p:cNvPr>
              <p:cNvSpPr txBox="1">
                <a:spLocks noRot="1" noChangeAspect="1" noMove="1" noResize="1" noEditPoints="1" noAdjustHandles="1" noChangeArrowheads="1" noChangeShapeType="1" noTextEdit="1"/>
              </p:cNvSpPr>
              <p:nvPr/>
            </p:nvSpPr>
            <p:spPr>
              <a:xfrm>
                <a:off x="814388" y="5292298"/>
                <a:ext cx="4924424" cy="450380"/>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7A2D7DD8-7DBA-92BE-83AC-2C1E94B31CA5}"/>
                  </a:ext>
                </a:extLst>
              </p:cNvPr>
              <p:cNvSpPr txBox="1"/>
              <p:nvPr/>
            </p:nvSpPr>
            <p:spPr>
              <a:xfrm>
                <a:off x="301511" y="5990802"/>
                <a:ext cx="3999658" cy="646331"/>
              </a:xfrm>
              <a:prstGeom prst="rect">
                <a:avLst/>
              </a:prstGeom>
              <a:noFill/>
            </p:spPr>
            <p:txBody>
              <a:bodyPr wrap="square">
                <a:spAutoFit/>
              </a:bodyPr>
              <a:lstStyle/>
              <a:p>
                <a:pPr marL="285750" indent="-285750" algn="just">
                  <a:buFont typeface="Wingdings" panose="05000000000000000000" pitchFamily="2" charset="2"/>
                  <a:buChar char="Ø"/>
                </a:pPr>
                <a:r>
                  <a:rPr lang="fr-FR" dirty="0"/>
                  <a:t>Sur la zone d’étude, l’infestation moyenne est </a:t>
                </a:r>
                <a14:m>
                  <m:oMath xmlns:m="http://schemas.openxmlformats.org/officeDocument/2006/math">
                    <m:r>
                      <a:rPr lang="fr-FR" i="1" smtClean="0">
                        <a:latin typeface="Cambria Math" panose="02040503050406030204" pitchFamily="18" charset="0"/>
                      </a:rPr>
                      <m:t>𝛼</m:t>
                    </m:r>
                  </m:oMath>
                </a14:m>
                <a:endParaRPr lang="fr-FR" dirty="0"/>
              </a:p>
            </p:txBody>
          </p:sp>
        </mc:Choice>
        <mc:Fallback xmlns="">
          <p:sp>
            <p:nvSpPr>
              <p:cNvPr id="18" name="ZoneTexte 17">
                <a:extLst>
                  <a:ext uri="{FF2B5EF4-FFF2-40B4-BE49-F238E27FC236}">
                    <a16:creationId xmlns:a16="http://schemas.microsoft.com/office/drawing/2014/main" id="{7A2D7DD8-7DBA-92BE-83AC-2C1E94B31CA5}"/>
                  </a:ext>
                </a:extLst>
              </p:cNvPr>
              <p:cNvSpPr txBox="1">
                <a:spLocks noRot="1" noChangeAspect="1" noMove="1" noResize="1" noEditPoints="1" noAdjustHandles="1" noChangeArrowheads="1" noChangeShapeType="1" noTextEdit="1"/>
              </p:cNvSpPr>
              <p:nvPr/>
            </p:nvSpPr>
            <p:spPr>
              <a:xfrm>
                <a:off x="301511" y="5990802"/>
                <a:ext cx="3999658" cy="646331"/>
              </a:xfrm>
              <a:prstGeom prst="rect">
                <a:avLst/>
              </a:prstGeom>
              <a:blipFill>
                <a:blip r:embed="rId6"/>
                <a:stretch>
                  <a:fillRect l="-913" t="-5660" r="-1218" b="-14151"/>
                </a:stretch>
              </a:blipFill>
            </p:spPr>
            <p:txBody>
              <a:bodyPr/>
              <a:lstStyle/>
              <a:p>
                <a:r>
                  <a:rPr lang="fr-FR">
                    <a:noFill/>
                  </a:rPr>
                  <a:t> </a:t>
                </a:r>
              </a:p>
            </p:txBody>
          </p:sp>
        </mc:Fallback>
      </mc:AlternateContent>
      <p:sp>
        <p:nvSpPr>
          <p:cNvPr id="2" name="ZoneTexte 1">
            <a:extLst>
              <a:ext uri="{FF2B5EF4-FFF2-40B4-BE49-F238E27FC236}">
                <a16:creationId xmlns:a16="http://schemas.microsoft.com/office/drawing/2014/main" id="{B372E9D4-25CA-41A5-2AB0-DD8DC8B86147}"/>
              </a:ext>
            </a:extLst>
          </p:cNvPr>
          <p:cNvSpPr txBox="1"/>
          <p:nvPr/>
        </p:nvSpPr>
        <p:spPr>
          <a:xfrm>
            <a:off x="4963369" y="136524"/>
            <a:ext cx="3705225" cy="369332"/>
          </a:xfrm>
          <a:prstGeom prst="rect">
            <a:avLst/>
          </a:prstGeom>
          <a:noFill/>
        </p:spPr>
        <p:txBody>
          <a:bodyPr wrap="square">
            <a:spAutoFit/>
          </a:bodyPr>
          <a:lstStyle/>
          <a:p>
            <a:pPr algn="ctr"/>
            <a:r>
              <a:rPr lang="fr-FR" b="1" dirty="0"/>
              <a:t>Données nécessaires</a:t>
            </a:r>
          </a:p>
        </p:txBody>
      </p:sp>
      <p:sp>
        <p:nvSpPr>
          <p:cNvPr id="3" name="ZoneTexte 2">
            <a:extLst>
              <a:ext uri="{FF2B5EF4-FFF2-40B4-BE49-F238E27FC236}">
                <a16:creationId xmlns:a16="http://schemas.microsoft.com/office/drawing/2014/main" id="{8BF07813-4C92-454A-54A0-7569B7154864}"/>
              </a:ext>
            </a:extLst>
          </p:cNvPr>
          <p:cNvSpPr txBox="1"/>
          <p:nvPr/>
        </p:nvSpPr>
        <p:spPr>
          <a:xfrm>
            <a:off x="223837" y="136524"/>
            <a:ext cx="3705225" cy="369332"/>
          </a:xfrm>
          <a:prstGeom prst="rect">
            <a:avLst/>
          </a:prstGeom>
          <a:noFill/>
        </p:spPr>
        <p:txBody>
          <a:bodyPr wrap="square">
            <a:spAutoFit/>
          </a:bodyPr>
          <a:lstStyle/>
          <a:p>
            <a:pPr algn="ctr"/>
            <a:r>
              <a:rPr lang="fr-FR" b="1" dirty="0"/>
              <a:t>Le modèle</a:t>
            </a:r>
          </a:p>
        </p:txBody>
      </p:sp>
      <p:sp>
        <p:nvSpPr>
          <p:cNvPr id="5" name="ZoneTexte 4">
            <a:extLst>
              <a:ext uri="{FF2B5EF4-FFF2-40B4-BE49-F238E27FC236}">
                <a16:creationId xmlns:a16="http://schemas.microsoft.com/office/drawing/2014/main" id="{8864EA3F-E0A8-D5CC-1552-73CD4F2AC2EB}"/>
              </a:ext>
            </a:extLst>
          </p:cNvPr>
          <p:cNvSpPr txBox="1"/>
          <p:nvPr/>
        </p:nvSpPr>
        <p:spPr>
          <a:xfrm>
            <a:off x="103505" y="1276343"/>
            <a:ext cx="3705225" cy="923330"/>
          </a:xfrm>
          <a:prstGeom prst="rect">
            <a:avLst/>
          </a:prstGeom>
          <a:noFill/>
        </p:spPr>
        <p:txBody>
          <a:bodyPr wrap="square">
            <a:spAutoFit/>
          </a:bodyPr>
          <a:lstStyle/>
          <a:p>
            <a:pPr marL="285750" indent="-285750" algn="just">
              <a:buFont typeface="Wingdings" panose="05000000000000000000" pitchFamily="2" charset="2"/>
              <a:buChar char="Ø"/>
            </a:pPr>
            <a:r>
              <a:rPr lang="fr-FR" dirty="0"/>
              <a:t>L’intercept varie, ce qui ajoute un peu d’erreur à chaque donnée</a:t>
            </a:r>
          </a:p>
        </p:txBody>
      </p:sp>
      <p:sp>
        <p:nvSpPr>
          <p:cNvPr id="7" name="ZoneTexte 6">
            <a:extLst>
              <a:ext uri="{FF2B5EF4-FFF2-40B4-BE49-F238E27FC236}">
                <a16:creationId xmlns:a16="http://schemas.microsoft.com/office/drawing/2014/main" id="{8A8A73D2-FF06-C7F3-79FA-D1E0DD6FED28}"/>
              </a:ext>
            </a:extLst>
          </p:cNvPr>
          <p:cNvSpPr txBox="1"/>
          <p:nvPr/>
        </p:nvSpPr>
        <p:spPr>
          <a:xfrm>
            <a:off x="4876800" y="2020707"/>
            <a:ext cx="3705225" cy="646331"/>
          </a:xfrm>
          <a:prstGeom prst="rect">
            <a:avLst/>
          </a:prstGeom>
          <a:noFill/>
        </p:spPr>
        <p:txBody>
          <a:bodyPr wrap="square">
            <a:spAutoFit/>
          </a:bodyPr>
          <a:lstStyle/>
          <a:p>
            <a:pPr algn="just"/>
            <a:r>
              <a:rPr lang="fr-FR" dirty="0"/>
              <a:t>I ≥ 30 répétitions par placette</a:t>
            </a:r>
          </a:p>
          <a:p>
            <a:pPr algn="ctr"/>
            <a:r>
              <a:rPr lang="fr-FR" i="1" dirty="0"/>
              <a:t>En pratique, I ≥ 5 suffit </a:t>
            </a:r>
          </a:p>
        </p:txBody>
      </p:sp>
      <p:sp>
        <p:nvSpPr>
          <p:cNvPr id="9" name="ZoneTexte 8">
            <a:extLst>
              <a:ext uri="{FF2B5EF4-FFF2-40B4-BE49-F238E27FC236}">
                <a16:creationId xmlns:a16="http://schemas.microsoft.com/office/drawing/2014/main" id="{39E805D5-52FB-D312-8591-1E7FBFE2B293}"/>
              </a:ext>
            </a:extLst>
          </p:cNvPr>
          <p:cNvSpPr txBox="1"/>
          <p:nvPr/>
        </p:nvSpPr>
        <p:spPr>
          <a:xfrm>
            <a:off x="4876800" y="3837645"/>
            <a:ext cx="3705225" cy="646331"/>
          </a:xfrm>
          <a:prstGeom prst="rect">
            <a:avLst/>
          </a:prstGeom>
          <a:noFill/>
        </p:spPr>
        <p:txBody>
          <a:bodyPr wrap="square">
            <a:spAutoFit/>
          </a:bodyPr>
          <a:lstStyle/>
          <a:p>
            <a:pPr algn="just"/>
            <a:r>
              <a:rPr lang="fr-FR" dirty="0"/>
              <a:t>Z ≥ 30 placettes par région</a:t>
            </a:r>
          </a:p>
          <a:p>
            <a:pPr algn="ctr"/>
            <a:r>
              <a:rPr lang="fr-FR" i="1" dirty="0"/>
              <a:t>En pratique, Z ≥ 5 suffit</a:t>
            </a:r>
            <a:endParaRPr lang="fr-FR" dirty="0"/>
          </a:p>
        </p:txBody>
      </p:sp>
      <p:sp>
        <p:nvSpPr>
          <p:cNvPr id="12" name="ZoneTexte 11">
            <a:extLst>
              <a:ext uri="{FF2B5EF4-FFF2-40B4-BE49-F238E27FC236}">
                <a16:creationId xmlns:a16="http://schemas.microsoft.com/office/drawing/2014/main" id="{32F48C7B-4A52-11BE-478A-C9CAE495288A}"/>
              </a:ext>
            </a:extLst>
          </p:cNvPr>
          <p:cNvSpPr txBox="1"/>
          <p:nvPr/>
        </p:nvSpPr>
        <p:spPr>
          <a:xfrm>
            <a:off x="4963369" y="5393717"/>
            <a:ext cx="3705225" cy="646331"/>
          </a:xfrm>
          <a:prstGeom prst="rect">
            <a:avLst/>
          </a:prstGeom>
          <a:noFill/>
        </p:spPr>
        <p:txBody>
          <a:bodyPr wrap="square">
            <a:spAutoFit/>
          </a:bodyPr>
          <a:lstStyle/>
          <a:p>
            <a:pPr algn="ctr"/>
            <a:r>
              <a:rPr lang="fr-FR" dirty="0"/>
              <a:t>≥ 30 régions</a:t>
            </a:r>
          </a:p>
          <a:p>
            <a:pPr algn="ctr"/>
            <a:r>
              <a:rPr lang="fr-FR" i="1" dirty="0"/>
              <a:t>En pratique, ≥ 5 régions suffit</a:t>
            </a:r>
            <a:endParaRPr lang="fr-FR" dirty="0"/>
          </a:p>
        </p:txBody>
      </p:sp>
    </p:spTree>
    <p:extLst>
      <p:ext uri="{BB962C8B-B14F-4D97-AF65-F5344CB8AC3E}">
        <p14:creationId xmlns:p14="http://schemas.microsoft.com/office/powerpoint/2010/main" val="980722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4E846AB0-1E24-433C-0B19-795FFF6917A0}"/>
              </a:ext>
            </a:extLst>
          </p:cNvPr>
          <p:cNvSpPr>
            <a:spLocks noGrp="1"/>
          </p:cNvSpPr>
          <p:nvPr>
            <p:ph type="sldNum" sz="quarter" idx="12"/>
          </p:nvPr>
        </p:nvSpPr>
        <p:spPr/>
        <p:txBody>
          <a:bodyPr/>
          <a:lstStyle/>
          <a:p>
            <a:fld id="{6697765D-F622-4BC4-AC55-80A3CC4A834C}" type="slidenum">
              <a:rPr lang="fr-FR" smtClean="0"/>
              <a:pPr/>
              <a:t>18</a:t>
            </a:fld>
            <a:endParaRPr lang="fr-FR"/>
          </a:p>
        </p:txBody>
      </p:sp>
      <p:pic>
        <p:nvPicPr>
          <p:cNvPr id="5" name="Image 4">
            <a:extLst>
              <a:ext uri="{FF2B5EF4-FFF2-40B4-BE49-F238E27FC236}">
                <a16:creationId xmlns:a16="http://schemas.microsoft.com/office/drawing/2014/main" id="{CD316865-8C80-35AB-B119-94DB8CBFE067}"/>
              </a:ext>
            </a:extLst>
          </p:cNvPr>
          <p:cNvPicPr>
            <a:picLocks noChangeAspect="1"/>
          </p:cNvPicPr>
          <p:nvPr/>
        </p:nvPicPr>
        <p:blipFill>
          <a:blip r:embed="rId2"/>
          <a:stretch>
            <a:fillRect/>
          </a:stretch>
        </p:blipFill>
        <p:spPr>
          <a:xfrm>
            <a:off x="3777009" y="1581150"/>
            <a:ext cx="4957415" cy="4271962"/>
          </a:xfrm>
          <a:prstGeom prst="rect">
            <a:avLst/>
          </a:prstGeom>
        </p:spPr>
      </p:pic>
      <p:sp>
        <p:nvSpPr>
          <p:cNvPr id="6" name="ZoneTexte 5">
            <a:extLst>
              <a:ext uri="{FF2B5EF4-FFF2-40B4-BE49-F238E27FC236}">
                <a16:creationId xmlns:a16="http://schemas.microsoft.com/office/drawing/2014/main" id="{739D6FF7-50D3-41C5-6126-98075D20DA97}"/>
              </a:ext>
            </a:extLst>
          </p:cNvPr>
          <p:cNvSpPr txBox="1"/>
          <p:nvPr/>
        </p:nvSpPr>
        <p:spPr>
          <a:xfrm>
            <a:off x="223837" y="136524"/>
            <a:ext cx="3705225" cy="646331"/>
          </a:xfrm>
          <a:prstGeom prst="rect">
            <a:avLst/>
          </a:prstGeom>
          <a:noFill/>
        </p:spPr>
        <p:txBody>
          <a:bodyPr wrap="square">
            <a:spAutoFit/>
          </a:bodyPr>
          <a:lstStyle/>
          <a:p>
            <a:pPr algn="ctr"/>
            <a:r>
              <a:rPr lang="fr-FR" b="1" dirty="0"/>
              <a:t>Pourquoi pas simplement un effet « région x placette »?</a:t>
            </a:r>
          </a:p>
        </p:txBody>
      </p:sp>
      <p:sp>
        <p:nvSpPr>
          <p:cNvPr id="7" name="ZoneTexte 6">
            <a:extLst>
              <a:ext uri="{FF2B5EF4-FFF2-40B4-BE49-F238E27FC236}">
                <a16:creationId xmlns:a16="http://schemas.microsoft.com/office/drawing/2014/main" id="{7C2C9CE8-9FF3-8E70-0F0E-4FD27ACD9E65}"/>
              </a:ext>
            </a:extLst>
          </p:cNvPr>
          <p:cNvSpPr txBox="1"/>
          <p:nvPr/>
        </p:nvSpPr>
        <p:spPr>
          <a:xfrm>
            <a:off x="223836" y="906602"/>
            <a:ext cx="3705225" cy="5632311"/>
          </a:xfrm>
          <a:prstGeom prst="rect">
            <a:avLst/>
          </a:prstGeom>
          <a:noFill/>
        </p:spPr>
        <p:txBody>
          <a:bodyPr wrap="square">
            <a:spAutoFit/>
          </a:bodyPr>
          <a:lstStyle/>
          <a:p>
            <a:pPr marL="285750" indent="-285750" algn="just">
              <a:buFont typeface="Wingdings" panose="05000000000000000000" pitchFamily="2" charset="2"/>
              <a:buChar char="Ø"/>
            </a:pPr>
            <a:r>
              <a:rPr lang="fr-FR" dirty="0"/>
              <a:t>La structure de l’échantillonnage est hiérarchique : on cherche à représenter cette hiérarchie</a:t>
            </a:r>
          </a:p>
          <a:p>
            <a:pPr marL="285750" indent="-285750" algn="just">
              <a:buFont typeface="Wingdings" panose="05000000000000000000" pitchFamily="2" charset="2"/>
              <a:buChar char="Ø"/>
            </a:pPr>
            <a:endParaRPr lang="fr-FR" dirty="0"/>
          </a:p>
          <a:p>
            <a:pPr marL="285750" indent="-285750" algn="just">
              <a:buFont typeface="Wingdings" panose="05000000000000000000" pitchFamily="2" charset="2"/>
              <a:buChar char="Ø"/>
            </a:pPr>
            <a:r>
              <a:rPr lang="fr-FR" dirty="0"/>
              <a:t>On fait l’hypothèse que notre réseau de placettes est un tirage aléatoire dans une plus grande population de placettes</a:t>
            </a:r>
          </a:p>
          <a:p>
            <a:pPr marL="285750" indent="-285750" algn="just">
              <a:buFont typeface="Wingdings" panose="05000000000000000000" pitchFamily="2" charset="2"/>
              <a:buChar char="Ø"/>
            </a:pPr>
            <a:endParaRPr lang="fr-FR" dirty="0"/>
          </a:p>
          <a:p>
            <a:pPr marL="285750" indent="-285750" algn="just">
              <a:buFont typeface="Wingdings" panose="05000000000000000000" pitchFamily="2" charset="2"/>
              <a:buChar char="Ø"/>
            </a:pPr>
            <a:r>
              <a:rPr lang="fr-FR" dirty="0"/>
              <a:t>Donc, on ne connaît pas tous les niveaux de la variable placette, mais juste quelques-uns qu’on pense représentatifs de l’ensemble de la population de placettes</a:t>
            </a:r>
          </a:p>
          <a:p>
            <a:pPr marL="285750" indent="-285750" algn="just">
              <a:buFont typeface="Wingdings" panose="05000000000000000000" pitchFamily="2" charset="2"/>
              <a:buChar char="Ø"/>
            </a:pPr>
            <a:endParaRPr lang="fr-FR" dirty="0"/>
          </a:p>
          <a:p>
            <a:pPr marL="285750" indent="-285750" algn="just">
              <a:buFont typeface="Wingdings" panose="05000000000000000000" pitchFamily="2" charset="2"/>
              <a:buChar char="Ø"/>
            </a:pPr>
            <a:r>
              <a:rPr lang="fr-FR" dirty="0"/>
              <a:t>Idem pour les régions</a:t>
            </a:r>
          </a:p>
        </p:txBody>
      </p:sp>
    </p:spTree>
    <p:extLst>
      <p:ext uri="{BB962C8B-B14F-4D97-AF65-F5344CB8AC3E}">
        <p14:creationId xmlns:p14="http://schemas.microsoft.com/office/powerpoint/2010/main" val="1281943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5937C87-A026-8AD3-68B4-7A2EFC582226}"/>
              </a:ext>
            </a:extLst>
          </p:cNvPr>
          <p:cNvSpPr>
            <a:spLocks noGrp="1"/>
          </p:cNvSpPr>
          <p:nvPr>
            <p:ph type="sldNum" sz="quarter" idx="12"/>
          </p:nvPr>
        </p:nvSpPr>
        <p:spPr/>
        <p:txBody>
          <a:bodyPr/>
          <a:lstStyle/>
          <a:p>
            <a:fld id="{6697765D-F622-4BC4-AC55-80A3CC4A834C}" type="slidenum">
              <a:rPr lang="fr-FR" smtClean="0"/>
              <a:pPr/>
              <a:t>19</a:t>
            </a:fld>
            <a:endParaRPr lang="fr-FR"/>
          </a:p>
        </p:txBody>
      </p:sp>
      <mc:AlternateContent xmlns:mc="http://schemas.openxmlformats.org/markup-compatibility/2006">
        <mc:Choice xmlns:a14="http://schemas.microsoft.com/office/drawing/2010/main" Requires="a14">
          <p:sp>
            <p:nvSpPr>
              <p:cNvPr id="6" name="ZoneTexte 5">
                <a:extLst>
                  <a:ext uri="{FF2B5EF4-FFF2-40B4-BE49-F238E27FC236}">
                    <a16:creationId xmlns:a16="http://schemas.microsoft.com/office/drawing/2014/main" id="{F97C0FDA-62DC-57AB-ADEA-CA92D0F4F3B8}"/>
                  </a:ext>
                </a:extLst>
              </p:cNvPr>
              <p:cNvSpPr txBox="1"/>
              <p:nvPr/>
            </p:nvSpPr>
            <p:spPr>
              <a:xfrm>
                <a:off x="4314825" y="931075"/>
                <a:ext cx="4572000"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fr-FR" i="1" smtClean="0">
                              <a:solidFill>
                                <a:srgbClr val="836967"/>
                              </a:solidFill>
                              <a:latin typeface="Cambria Math" panose="02040503050406030204" pitchFamily="18" charset="0"/>
                            </a:rPr>
                          </m:ctrlPr>
                        </m:dPr>
                        <m:e>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𝑙𝑜𝑔𝑖𝑡</m:t>
                              </m:r>
                              <m:d>
                                <m:dPr>
                                  <m:endChr m:val=""/>
                                  <m:ctrlPr>
                                    <a:rPr lang="fr-FR" i="1">
                                      <a:latin typeface="Cambria Math" panose="02040503050406030204" pitchFamily="18" charset="0"/>
                                    </a:rPr>
                                  </m:ctrlPr>
                                </m:dPr>
                                <m:e>
                                  <m:r>
                                    <a:rPr lang="fr-FR" i="1">
                                      <a:latin typeface="Cambria Math" panose="02040503050406030204" pitchFamily="18" charset="0"/>
                                    </a:rPr>
                                    <m:t>𝑝</m:t>
                                  </m:r>
                                </m:e>
                              </m:d>
                            </m:e>
                            <m:sub>
                              <m:r>
                                <a:rPr lang="fr-FR" i="1">
                                  <a:latin typeface="Cambria Math" panose="02040503050406030204" pitchFamily="18" charset="0"/>
                                </a:rPr>
                                <m:t>𝑖</m:t>
                              </m:r>
                              <m:r>
                                <a:rPr lang="fr-FR" i="0">
                                  <a:latin typeface="Cambria Math" panose="02040503050406030204" pitchFamily="18" charset="0"/>
                                </a:rPr>
                                <m:t>,</m:t>
                              </m:r>
                              <m:r>
                                <a:rPr lang="fr-FR" i="1">
                                  <a:latin typeface="Cambria Math" panose="02040503050406030204" pitchFamily="18" charset="0"/>
                                </a:rPr>
                                <m:t>𝑡</m:t>
                              </m:r>
                            </m:sub>
                          </m:sSub>
                        </m:e>
                      </m:d>
                      <m:r>
                        <a:rPr lang="fr-FR" i="0">
                          <a:latin typeface="Cambria Math" panose="02040503050406030204" pitchFamily="18" charset="0"/>
                        </a:rPr>
                        <m:t>=</m:t>
                      </m:r>
                      <m:r>
                        <a:rPr lang="fr-FR" i="1" smtClean="0">
                          <a:solidFill>
                            <a:srgbClr val="FF0000"/>
                          </a:solidFill>
                          <a:latin typeface="Cambria Math" panose="02040503050406030204" pitchFamily="18" charset="0"/>
                        </a:rPr>
                        <m:t>𝛼</m:t>
                      </m:r>
                      <m:r>
                        <a:rPr lang="fr-FR" i="0">
                          <a:latin typeface="Cambria Math" panose="02040503050406030204" pitchFamily="18" charset="0"/>
                        </a:rPr>
                        <m:t> +</m:t>
                      </m:r>
                      <m:r>
                        <a:rPr lang="fr-FR" i="1">
                          <a:latin typeface="Cambria Math" panose="02040503050406030204" pitchFamily="18" charset="0"/>
                        </a:rPr>
                        <m:t>𝛽</m:t>
                      </m:r>
                      <m:r>
                        <a:rPr lang="fr-FR"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𝑎𝑛𝑛</m:t>
                          </m:r>
                          <m:r>
                            <a:rPr lang="fr-FR" i="0">
                              <a:latin typeface="Cambria Math" panose="02040503050406030204" pitchFamily="18" charset="0"/>
                            </a:rPr>
                            <m:t>é</m:t>
                          </m:r>
                          <m:r>
                            <a:rPr lang="fr-FR" i="1">
                              <a:latin typeface="Cambria Math" panose="02040503050406030204" pitchFamily="18" charset="0"/>
                            </a:rPr>
                            <m:t>𝑒</m:t>
                          </m:r>
                        </m:e>
                        <m:sub>
                          <m:r>
                            <a:rPr lang="fr-FR" i="1">
                              <a:latin typeface="Cambria Math" panose="02040503050406030204" pitchFamily="18" charset="0"/>
                            </a:rPr>
                            <m:t>𝑡</m:t>
                          </m:r>
                        </m:sub>
                      </m:sSub>
                      <m:r>
                        <a:rPr lang="fr-FR"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𝜀</m:t>
                          </m:r>
                        </m:e>
                        <m:sub>
                          <m:r>
                            <a:rPr lang="fr-FR" i="1">
                              <a:latin typeface="Cambria Math" panose="02040503050406030204" pitchFamily="18" charset="0"/>
                            </a:rPr>
                            <m:t>𝑖</m:t>
                          </m:r>
                          <m:r>
                            <a:rPr lang="fr-FR" i="0">
                              <a:latin typeface="Cambria Math" panose="02040503050406030204" pitchFamily="18" charset="0"/>
                            </a:rPr>
                            <m:t>,</m:t>
                          </m:r>
                          <m:r>
                            <a:rPr lang="fr-FR" i="1">
                              <a:latin typeface="Cambria Math" panose="02040503050406030204" pitchFamily="18" charset="0"/>
                            </a:rPr>
                            <m:t>𝑡</m:t>
                          </m:r>
                        </m:sub>
                      </m:sSub>
                    </m:oMath>
                  </m:oMathPara>
                </a14:m>
                <a:endParaRPr lang="fr-FR" dirty="0"/>
              </a:p>
            </p:txBody>
          </p:sp>
        </mc:Choice>
        <mc:Fallback>
          <p:sp>
            <p:nvSpPr>
              <p:cNvPr id="6" name="ZoneTexte 5">
                <a:extLst>
                  <a:ext uri="{FF2B5EF4-FFF2-40B4-BE49-F238E27FC236}">
                    <a16:creationId xmlns:a16="http://schemas.microsoft.com/office/drawing/2014/main" id="{F97C0FDA-62DC-57AB-ADEA-CA92D0F4F3B8}"/>
                  </a:ext>
                </a:extLst>
              </p:cNvPr>
              <p:cNvSpPr txBox="1">
                <a:spLocks noRot="1" noChangeAspect="1" noMove="1" noResize="1" noEditPoints="1" noAdjustHandles="1" noChangeArrowheads="1" noChangeShapeType="1" noTextEdit="1"/>
              </p:cNvSpPr>
              <p:nvPr/>
            </p:nvSpPr>
            <p:spPr>
              <a:xfrm>
                <a:off x="4314825" y="931075"/>
                <a:ext cx="4572000" cy="506870"/>
              </a:xfrm>
              <a:prstGeom prst="rect">
                <a:avLst/>
              </a:prstGeom>
              <a:blipFill>
                <a:blip r:embed="rId2"/>
                <a:stretch>
                  <a:fillRect t="-179518" b="-26144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62E6F3EF-187C-7579-D01C-20B9893223EE}"/>
                  </a:ext>
                </a:extLst>
              </p:cNvPr>
              <p:cNvSpPr txBox="1"/>
              <p:nvPr/>
            </p:nvSpPr>
            <p:spPr>
              <a:xfrm>
                <a:off x="4629150" y="1593828"/>
                <a:ext cx="4572000"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b="0" i="1">
                              <a:latin typeface="Cambria Math" panose="02040503050406030204" pitchFamily="18" charset="0"/>
                            </a:rPr>
                            <m:t>𝜀</m:t>
                          </m:r>
                        </m:e>
                        <m:sub>
                          <m:r>
                            <a:rPr lang="fr-FR" b="0" i="1">
                              <a:latin typeface="Cambria Math" panose="02040503050406030204" pitchFamily="18" charset="0"/>
                            </a:rPr>
                            <m:t>𝑖</m:t>
                          </m:r>
                          <m:r>
                            <a:rPr lang="fr-FR" b="0" i="0">
                              <a:latin typeface="Cambria Math" panose="02040503050406030204" pitchFamily="18" charset="0"/>
                            </a:rPr>
                            <m:t>,</m:t>
                          </m:r>
                          <m:r>
                            <a:rPr lang="fr-FR" b="0" i="1">
                              <a:latin typeface="Cambria Math" panose="02040503050406030204" pitchFamily="18" charset="0"/>
                            </a:rPr>
                            <m:t>𝑡</m:t>
                          </m:r>
                        </m:sub>
                      </m:sSub>
                      <m:r>
                        <a:rPr lang="fr-FR" b="0" i="0">
                          <a:latin typeface="Cambria Math" panose="02040503050406030204" pitchFamily="18" charset="0"/>
                        </a:rPr>
                        <m:t>~</m:t>
                      </m:r>
                      <m:r>
                        <a:rPr lang="fr-FR" b="0" i="1">
                          <a:latin typeface="Cambria Math" panose="02040503050406030204" pitchFamily="18" charset="0"/>
                        </a:rPr>
                        <m:t>𝑁</m:t>
                      </m:r>
                      <m:d>
                        <m:dPr>
                          <m:ctrlPr>
                            <a:rPr lang="fr-FR" i="1">
                              <a:solidFill>
                                <a:srgbClr val="836967"/>
                              </a:solidFill>
                              <a:latin typeface="Cambria Math" panose="02040503050406030204" pitchFamily="18" charset="0"/>
                            </a:rPr>
                          </m:ctrlPr>
                        </m:dPr>
                        <m:e>
                          <m:sSub>
                            <m:sSubPr>
                              <m:ctrlPr>
                                <a:rPr lang="fr-FR" i="1">
                                  <a:solidFill>
                                    <a:srgbClr val="836967"/>
                                  </a:solidFill>
                                  <a:latin typeface="Cambria Math" panose="02040503050406030204" pitchFamily="18" charset="0"/>
                                </a:rPr>
                              </m:ctrlPr>
                            </m:sSubPr>
                            <m:e>
                              <m:r>
                                <a:rPr lang="fr-FR" b="0" i="1">
                                  <a:latin typeface="Cambria Math" panose="02040503050406030204" pitchFamily="18" charset="0"/>
                                </a:rPr>
                                <m:t>𝜇</m:t>
                              </m:r>
                            </m:e>
                            <m:sub>
                              <m:r>
                                <a:rPr lang="fr-FR" b="0" i="1">
                                  <a:latin typeface="Cambria Math" panose="02040503050406030204" pitchFamily="18" charset="0"/>
                                </a:rPr>
                                <m:t>𝑖</m:t>
                              </m:r>
                            </m:sub>
                          </m:sSub>
                          <m:r>
                            <a:rPr lang="fr-FR" b="0"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b="0" i="1">
                                  <a:latin typeface="Cambria Math" panose="02040503050406030204" pitchFamily="18" charset="0"/>
                                </a:rPr>
                                <m:t>𝜎</m:t>
                              </m:r>
                            </m:e>
                            <m:sub>
                              <m:r>
                                <a:rPr lang="fr-FR" b="0" i="1" smtClean="0">
                                  <a:latin typeface="Cambria Math" panose="02040503050406030204" pitchFamily="18" charset="0"/>
                                </a:rPr>
                                <m:t>𝑖</m:t>
                              </m:r>
                            </m:sub>
                          </m:sSub>
                        </m:e>
                      </m:d>
                    </m:oMath>
                  </m:oMathPara>
                </a14:m>
                <a:endParaRPr lang="fr-FR" dirty="0"/>
              </a:p>
            </p:txBody>
          </p:sp>
        </mc:Choice>
        <mc:Fallback xmlns="">
          <p:sp>
            <p:nvSpPr>
              <p:cNvPr id="8" name="ZoneTexte 7">
                <a:extLst>
                  <a:ext uri="{FF2B5EF4-FFF2-40B4-BE49-F238E27FC236}">
                    <a16:creationId xmlns:a16="http://schemas.microsoft.com/office/drawing/2014/main" id="{62E6F3EF-187C-7579-D01C-20B9893223EE}"/>
                  </a:ext>
                </a:extLst>
              </p:cNvPr>
              <p:cNvSpPr txBox="1">
                <a:spLocks noRot="1" noChangeAspect="1" noMove="1" noResize="1" noEditPoints="1" noAdjustHandles="1" noChangeArrowheads="1" noChangeShapeType="1" noTextEdit="1"/>
              </p:cNvSpPr>
              <p:nvPr/>
            </p:nvSpPr>
            <p:spPr>
              <a:xfrm>
                <a:off x="4629150" y="1593828"/>
                <a:ext cx="4572000" cy="381515"/>
              </a:xfrm>
              <a:prstGeom prst="rect">
                <a:avLst/>
              </a:prstGeom>
              <a:blipFill>
                <a:blip r:embed="rId3"/>
                <a:stretch>
                  <a:fillRect b="-158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ED0BCAD5-9FD8-B873-559F-28C3527A3B48}"/>
                  </a:ext>
                </a:extLst>
              </p:cNvPr>
              <p:cNvSpPr txBox="1"/>
              <p:nvPr/>
            </p:nvSpPr>
            <p:spPr>
              <a:xfrm>
                <a:off x="4629150" y="2131226"/>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b="0" i="1">
                              <a:latin typeface="Cambria Math" panose="02040503050406030204" pitchFamily="18" charset="0"/>
                            </a:rPr>
                            <m:t>𝜇</m:t>
                          </m:r>
                        </m:e>
                        <m:sub>
                          <m:r>
                            <a:rPr lang="fr-FR" b="0" i="1">
                              <a:latin typeface="Cambria Math" panose="02040503050406030204" pitchFamily="18" charset="0"/>
                            </a:rPr>
                            <m:t>𝑖</m:t>
                          </m:r>
                        </m:sub>
                      </m:sSub>
                      <m:r>
                        <a:rPr lang="fr-FR" b="0" i="0">
                          <a:latin typeface="Cambria Math" panose="02040503050406030204" pitchFamily="18" charset="0"/>
                        </a:rPr>
                        <m:t>~</m:t>
                      </m:r>
                      <m:r>
                        <a:rPr lang="fr-FR" b="0" i="1">
                          <a:latin typeface="Cambria Math" panose="02040503050406030204" pitchFamily="18" charset="0"/>
                        </a:rPr>
                        <m:t>𝑁</m:t>
                      </m:r>
                      <m:d>
                        <m:dPr>
                          <m:ctrlPr>
                            <a:rPr lang="fr-FR" i="1">
                              <a:solidFill>
                                <a:srgbClr val="836967"/>
                              </a:solidFill>
                              <a:latin typeface="Cambria Math" panose="02040503050406030204" pitchFamily="18" charset="0"/>
                            </a:rPr>
                          </m:ctrlPr>
                        </m:dPr>
                        <m:e>
                          <m:sSub>
                            <m:sSubPr>
                              <m:ctrlPr>
                                <a:rPr lang="fr-FR" i="1">
                                  <a:solidFill>
                                    <a:srgbClr val="836967"/>
                                  </a:solidFill>
                                  <a:latin typeface="Cambria Math" panose="02040503050406030204" pitchFamily="18" charset="0"/>
                                </a:rPr>
                              </m:ctrlPr>
                            </m:sSubPr>
                            <m:e>
                              <m:r>
                                <a:rPr lang="fr-FR" b="0" i="1">
                                  <a:latin typeface="Cambria Math" panose="02040503050406030204" pitchFamily="18" charset="0"/>
                                </a:rPr>
                                <m:t>𝜃</m:t>
                              </m:r>
                            </m:e>
                            <m:sub>
                              <m:r>
                                <a:rPr lang="fr-FR" b="0" i="1">
                                  <a:latin typeface="Cambria Math" panose="02040503050406030204" pitchFamily="18" charset="0"/>
                                </a:rPr>
                                <m:t>𝑧</m:t>
                              </m:r>
                            </m:sub>
                          </m:sSub>
                          <m:r>
                            <a:rPr lang="fr-FR" b="0"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m:rPr>
                                  <m:sty m:val="p"/>
                                </m:rPr>
                                <a:rPr lang="fr-FR" b="0" i="0">
                                  <a:latin typeface="Cambria Math" panose="02040503050406030204" pitchFamily="18" charset="0"/>
                                </a:rPr>
                                <m:t>φ</m:t>
                              </m:r>
                            </m:e>
                            <m:sub>
                              <m:r>
                                <a:rPr lang="fr-FR" b="0" i="1" smtClean="0">
                                  <a:latin typeface="Cambria Math" panose="02040503050406030204" pitchFamily="18" charset="0"/>
                                </a:rPr>
                                <m:t>𝑧</m:t>
                              </m:r>
                            </m:sub>
                          </m:sSub>
                        </m:e>
                      </m:d>
                    </m:oMath>
                  </m:oMathPara>
                </a14:m>
                <a:endParaRPr lang="fr-FR" dirty="0"/>
              </a:p>
            </p:txBody>
          </p:sp>
        </mc:Choice>
        <mc:Fallback xmlns="">
          <p:sp>
            <p:nvSpPr>
              <p:cNvPr id="10" name="ZoneTexte 9">
                <a:extLst>
                  <a:ext uri="{FF2B5EF4-FFF2-40B4-BE49-F238E27FC236}">
                    <a16:creationId xmlns:a16="http://schemas.microsoft.com/office/drawing/2014/main" id="{ED0BCAD5-9FD8-B873-559F-28C3527A3B48}"/>
                  </a:ext>
                </a:extLst>
              </p:cNvPr>
              <p:cNvSpPr txBox="1">
                <a:spLocks noRot="1" noChangeAspect="1" noMove="1" noResize="1" noEditPoints="1" noAdjustHandles="1" noChangeArrowheads="1" noChangeShapeType="1" noTextEdit="1"/>
              </p:cNvSpPr>
              <p:nvPr/>
            </p:nvSpPr>
            <p:spPr>
              <a:xfrm>
                <a:off x="4629150" y="2131226"/>
                <a:ext cx="4572000" cy="369332"/>
              </a:xfrm>
              <a:prstGeom prst="rect">
                <a:avLst/>
              </a:prstGeom>
              <a:blipFill>
                <a:blip r:embed="rId4"/>
                <a:stretch>
                  <a:fillRect b="-1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6BCE0CA5-CA35-9204-5546-53766DE75205}"/>
                  </a:ext>
                </a:extLst>
              </p:cNvPr>
              <p:cNvSpPr txBox="1"/>
              <p:nvPr/>
            </p:nvSpPr>
            <p:spPr>
              <a:xfrm>
                <a:off x="6057900" y="2566646"/>
                <a:ext cx="4572000" cy="450380"/>
              </a:xfrm>
              <a:prstGeom prst="rect">
                <a:avLst/>
              </a:prstGeom>
              <a:noFill/>
            </p:spPr>
            <p:txBody>
              <a:bodyPr wrap="square">
                <a:spAutoFit/>
              </a:bodyPr>
              <a:lstStyle/>
              <a:p>
                <a:pPr marL="228600" indent="-228600" algn="just">
                  <a:lnSpc>
                    <a:spcPct val="150000"/>
                  </a:lnSpc>
                  <a:spcAft>
                    <a:spcPts val="800"/>
                  </a:spcAft>
                </a:pPr>
                <a:r>
                  <a:rPr lang="fr-FR" sz="16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rPr>
                  <a:t> </a:t>
                </a:r>
                <a14:m>
                  <m:oMath xmlns:m="http://schemas.openxmlformats.org/officeDocument/2006/math">
                    <m:sSub>
                      <m:sSub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sSubPr>
                      <m:e>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𝜃</m:t>
                        </m:r>
                      </m:e>
                      <m: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𝑧</m:t>
                        </m:r>
                      </m:sub>
                    </m:s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m:t>
                    </m:r>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𝑁</m:t>
                    </m:r>
                    <m:d>
                      <m:d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dPr>
                      <m:e>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0,</m:t>
                        </m:r>
                        <m:r>
                          <a:rPr lang="fr-FR" sz="16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𝜗</m:t>
                        </m:r>
                      </m:e>
                    </m:d>
                  </m:oMath>
                </a14:m>
                <a:endParaRPr lang="fr-FR" sz="24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endParaRPr>
              </a:p>
            </p:txBody>
          </p:sp>
        </mc:Choice>
        <mc:Fallback xmlns="">
          <p:sp>
            <p:nvSpPr>
              <p:cNvPr id="12" name="ZoneTexte 11">
                <a:extLst>
                  <a:ext uri="{FF2B5EF4-FFF2-40B4-BE49-F238E27FC236}">
                    <a16:creationId xmlns:a16="http://schemas.microsoft.com/office/drawing/2014/main" id="{6BCE0CA5-CA35-9204-5546-53766DE75205}"/>
                  </a:ext>
                </a:extLst>
              </p:cNvPr>
              <p:cNvSpPr txBox="1">
                <a:spLocks noRot="1" noChangeAspect="1" noMove="1" noResize="1" noEditPoints="1" noAdjustHandles="1" noChangeArrowheads="1" noChangeShapeType="1" noTextEdit="1"/>
              </p:cNvSpPr>
              <p:nvPr/>
            </p:nvSpPr>
            <p:spPr>
              <a:xfrm>
                <a:off x="6057900" y="2566646"/>
                <a:ext cx="4572000" cy="450380"/>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FD7C685C-D81D-1EED-7343-D7EADB0AB87B}"/>
                  </a:ext>
                </a:extLst>
              </p:cNvPr>
              <p:cNvSpPr txBox="1"/>
              <p:nvPr/>
            </p:nvSpPr>
            <p:spPr>
              <a:xfrm>
                <a:off x="-410417" y="1017061"/>
                <a:ext cx="4572000" cy="4208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𝑙𝑜𝑔𝑖𝑡</m:t>
                          </m:r>
                          <m:d>
                            <m:dPr>
                              <m:endChr m:val=""/>
                              <m:ctrlPr>
                                <a:rPr lang="fr-FR" i="1">
                                  <a:latin typeface="Cambria Math" panose="02040503050406030204" pitchFamily="18" charset="0"/>
                                </a:rPr>
                              </m:ctrlPr>
                            </m:dPr>
                            <m:e>
                              <m:r>
                                <a:rPr lang="fr-FR" i="1">
                                  <a:latin typeface="Cambria Math" panose="02040503050406030204" pitchFamily="18" charset="0"/>
                                </a:rPr>
                                <m:t>𝑝</m:t>
                              </m:r>
                            </m:e>
                          </m:d>
                        </m:e>
                        <m:sub>
                          <m:r>
                            <a:rPr lang="fr-FR" i="1">
                              <a:latin typeface="Cambria Math" panose="02040503050406030204" pitchFamily="18" charset="0"/>
                            </a:rPr>
                            <m:t>𝑖</m:t>
                          </m:r>
                          <m:r>
                            <a:rPr lang="fr-FR">
                              <a:latin typeface="Cambria Math" panose="02040503050406030204" pitchFamily="18" charset="0"/>
                            </a:rPr>
                            <m:t>,</m:t>
                          </m:r>
                          <m:r>
                            <a:rPr lang="fr-FR" i="1">
                              <a:latin typeface="Cambria Math" panose="02040503050406030204" pitchFamily="18" charset="0"/>
                            </a:rPr>
                            <m:t>𝑡</m:t>
                          </m:r>
                        </m:sub>
                      </m:sSub>
                      <m:r>
                        <a:rPr lang="fr-FR" i="1">
                          <a:latin typeface="Cambria Math" panose="02040503050406030204" pitchFamily="18" charset="0"/>
                        </a:rPr>
                        <m:t>)</m:t>
                      </m:r>
                      <m:r>
                        <a:rPr lang="fr-FR" i="0">
                          <a:latin typeface="Cambria Math" panose="02040503050406030204" pitchFamily="18" charset="0"/>
                        </a:rPr>
                        <m:t>=</m:t>
                      </m:r>
                      <m:r>
                        <a:rPr lang="fr-FR" i="1">
                          <a:latin typeface="Cambria Math" panose="02040503050406030204" pitchFamily="18" charset="0"/>
                        </a:rPr>
                        <m:t>𝛽</m:t>
                      </m:r>
                      <m:r>
                        <a:rPr lang="fr-FR"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𝑎𝑛𝑛</m:t>
                          </m:r>
                          <m:r>
                            <a:rPr lang="fr-FR" i="0">
                              <a:latin typeface="Cambria Math" panose="02040503050406030204" pitchFamily="18" charset="0"/>
                            </a:rPr>
                            <m:t>é</m:t>
                          </m:r>
                          <m:r>
                            <a:rPr lang="fr-FR" i="1">
                              <a:latin typeface="Cambria Math" panose="02040503050406030204" pitchFamily="18" charset="0"/>
                            </a:rPr>
                            <m:t>𝑒</m:t>
                          </m:r>
                        </m:e>
                        <m:sub>
                          <m:r>
                            <a:rPr lang="fr-FR" i="1">
                              <a:latin typeface="Cambria Math" panose="02040503050406030204" pitchFamily="18" charset="0"/>
                            </a:rPr>
                            <m:t>𝑡</m:t>
                          </m:r>
                        </m:sub>
                      </m:sSub>
                      <m:r>
                        <a:rPr lang="fr-FR" i="0">
                          <a:latin typeface="Cambria Math" panose="02040503050406030204" pitchFamily="18" charset="0"/>
                        </a:rPr>
                        <m:t>+</m:t>
                      </m:r>
                      <m:sSub>
                        <m:sSubPr>
                          <m:ctrlPr>
                            <a:rPr lang="fr-FR" i="1" smtClean="0">
                              <a:solidFill>
                                <a:schemeClr val="tx1"/>
                              </a:solidFill>
                              <a:latin typeface="Cambria Math" panose="02040503050406030204" pitchFamily="18" charset="0"/>
                            </a:rPr>
                          </m:ctrlPr>
                        </m:sSubPr>
                        <m:e>
                          <m:r>
                            <a:rPr lang="fr-FR" i="1">
                              <a:solidFill>
                                <a:schemeClr val="tx1"/>
                              </a:solidFill>
                              <a:latin typeface="Cambria Math" panose="02040503050406030204" pitchFamily="18" charset="0"/>
                            </a:rPr>
                            <m:t>𝜀</m:t>
                          </m:r>
                        </m:e>
                        <m:sub>
                          <m:r>
                            <a:rPr lang="fr-FR" i="1">
                              <a:solidFill>
                                <a:schemeClr val="tx1"/>
                              </a:solidFill>
                              <a:latin typeface="Cambria Math" panose="02040503050406030204" pitchFamily="18" charset="0"/>
                            </a:rPr>
                            <m:t>𝑖</m:t>
                          </m:r>
                          <m:r>
                            <a:rPr lang="fr-FR" i="0">
                              <a:solidFill>
                                <a:schemeClr val="tx1"/>
                              </a:solidFill>
                              <a:latin typeface="Cambria Math" panose="02040503050406030204" pitchFamily="18" charset="0"/>
                            </a:rPr>
                            <m:t>,</m:t>
                          </m:r>
                          <m:r>
                            <a:rPr lang="fr-FR" i="1">
                              <a:solidFill>
                                <a:schemeClr val="tx1"/>
                              </a:solidFill>
                              <a:latin typeface="Cambria Math" panose="02040503050406030204" pitchFamily="18" charset="0"/>
                            </a:rPr>
                            <m:t>𝑡</m:t>
                          </m:r>
                        </m:sub>
                      </m:sSub>
                    </m:oMath>
                  </m:oMathPara>
                </a14:m>
                <a:endParaRPr lang="fr-FR" dirty="0">
                  <a:solidFill>
                    <a:schemeClr val="tx1"/>
                  </a:solidFill>
                </a:endParaRPr>
              </a:p>
            </p:txBody>
          </p:sp>
        </mc:Choice>
        <mc:Fallback xmlns="">
          <p:sp>
            <p:nvSpPr>
              <p:cNvPr id="13" name="ZoneTexte 12">
                <a:extLst>
                  <a:ext uri="{FF2B5EF4-FFF2-40B4-BE49-F238E27FC236}">
                    <a16:creationId xmlns:a16="http://schemas.microsoft.com/office/drawing/2014/main" id="{FD7C685C-D81D-1EED-7343-D7EADB0AB87B}"/>
                  </a:ext>
                </a:extLst>
              </p:cNvPr>
              <p:cNvSpPr txBox="1">
                <a:spLocks noRot="1" noChangeAspect="1" noMove="1" noResize="1" noEditPoints="1" noAdjustHandles="1" noChangeArrowheads="1" noChangeShapeType="1" noTextEdit="1"/>
              </p:cNvSpPr>
              <p:nvPr/>
            </p:nvSpPr>
            <p:spPr>
              <a:xfrm>
                <a:off x="-410417" y="1017061"/>
                <a:ext cx="4572000" cy="420884"/>
              </a:xfrm>
              <a:prstGeom prst="rect">
                <a:avLst/>
              </a:prstGeom>
              <a:blipFill>
                <a:blip r:embed="rId6"/>
                <a:stretch>
                  <a:fillRect t="-104348" b="-15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0B75FAF1-CA13-420F-FB9E-F3BF7ED42EE9}"/>
                  </a:ext>
                </a:extLst>
              </p:cNvPr>
              <p:cNvSpPr txBox="1"/>
              <p:nvPr/>
            </p:nvSpPr>
            <p:spPr>
              <a:xfrm>
                <a:off x="0" y="1593828"/>
                <a:ext cx="4572000"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b="0" i="1">
                              <a:latin typeface="Cambria Math" panose="02040503050406030204" pitchFamily="18" charset="0"/>
                            </a:rPr>
                            <m:t>𝜀</m:t>
                          </m:r>
                        </m:e>
                        <m:sub>
                          <m:r>
                            <a:rPr lang="fr-FR" b="0" i="1">
                              <a:latin typeface="Cambria Math" panose="02040503050406030204" pitchFamily="18" charset="0"/>
                            </a:rPr>
                            <m:t>𝑖</m:t>
                          </m:r>
                          <m:r>
                            <a:rPr lang="fr-FR" b="0" i="0">
                              <a:latin typeface="Cambria Math" panose="02040503050406030204" pitchFamily="18" charset="0"/>
                            </a:rPr>
                            <m:t>,</m:t>
                          </m:r>
                          <m:r>
                            <a:rPr lang="fr-FR" b="0" i="1">
                              <a:latin typeface="Cambria Math" panose="02040503050406030204" pitchFamily="18" charset="0"/>
                            </a:rPr>
                            <m:t>𝑡</m:t>
                          </m:r>
                        </m:sub>
                      </m:sSub>
                      <m:r>
                        <a:rPr lang="fr-FR" b="0" i="0">
                          <a:latin typeface="Cambria Math" panose="02040503050406030204" pitchFamily="18" charset="0"/>
                        </a:rPr>
                        <m:t>~</m:t>
                      </m:r>
                      <m:r>
                        <a:rPr lang="fr-FR" b="0" i="1">
                          <a:latin typeface="Cambria Math" panose="02040503050406030204" pitchFamily="18" charset="0"/>
                        </a:rPr>
                        <m:t>𝑁</m:t>
                      </m:r>
                      <m:d>
                        <m:dPr>
                          <m:ctrlPr>
                            <a:rPr lang="fr-FR" i="1">
                              <a:solidFill>
                                <a:srgbClr val="836967"/>
                              </a:solidFill>
                              <a:latin typeface="Cambria Math" panose="02040503050406030204" pitchFamily="18" charset="0"/>
                            </a:rPr>
                          </m:ctrlPr>
                        </m:dPr>
                        <m:e>
                          <m:sSub>
                            <m:sSubPr>
                              <m:ctrlPr>
                                <a:rPr lang="fr-FR" i="1" smtClean="0">
                                  <a:solidFill>
                                    <a:schemeClr val="tx1"/>
                                  </a:solidFill>
                                  <a:latin typeface="Cambria Math" panose="02040503050406030204" pitchFamily="18" charset="0"/>
                                </a:rPr>
                              </m:ctrlPr>
                            </m:sSubPr>
                            <m:e>
                              <m:r>
                                <a:rPr lang="fr-FR" b="0" i="1">
                                  <a:solidFill>
                                    <a:schemeClr val="tx1"/>
                                  </a:solidFill>
                                  <a:latin typeface="Cambria Math" panose="02040503050406030204" pitchFamily="18" charset="0"/>
                                </a:rPr>
                                <m:t>𝜇</m:t>
                              </m:r>
                            </m:e>
                            <m:sub>
                              <m:r>
                                <a:rPr lang="fr-FR" b="0" i="1">
                                  <a:solidFill>
                                    <a:schemeClr val="tx1"/>
                                  </a:solidFill>
                                  <a:latin typeface="Cambria Math" panose="02040503050406030204" pitchFamily="18" charset="0"/>
                                </a:rPr>
                                <m:t>𝑖</m:t>
                              </m:r>
                            </m:sub>
                          </m:sSub>
                          <m:r>
                            <a:rPr lang="fr-FR" b="0"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b="0" i="1">
                                  <a:latin typeface="Cambria Math" panose="02040503050406030204" pitchFamily="18" charset="0"/>
                                </a:rPr>
                                <m:t>𝜎</m:t>
                              </m:r>
                            </m:e>
                            <m:sub>
                              <m:r>
                                <a:rPr lang="fr-FR" b="0" i="1">
                                  <a:latin typeface="Cambria Math" panose="02040503050406030204" pitchFamily="18" charset="0"/>
                                </a:rPr>
                                <m:t>𝑖</m:t>
                              </m:r>
                            </m:sub>
                          </m:sSub>
                        </m:e>
                      </m:d>
                    </m:oMath>
                  </m:oMathPara>
                </a14:m>
                <a:endParaRPr lang="fr-FR" dirty="0"/>
              </a:p>
            </p:txBody>
          </p:sp>
        </mc:Choice>
        <mc:Fallback xmlns="">
          <p:sp>
            <p:nvSpPr>
              <p:cNvPr id="14" name="ZoneTexte 13">
                <a:extLst>
                  <a:ext uri="{FF2B5EF4-FFF2-40B4-BE49-F238E27FC236}">
                    <a16:creationId xmlns:a16="http://schemas.microsoft.com/office/drawing/2014/main" id="{0B75FAF1-CA13-420F-FB9E-F3BF7ED42EE9}"/>
                  </a:ext>
                </a:extLst>
              </p:cNvPr>
              <p:cNvSpPr txBox="1">
                <a:spLocks noRot="1" noChangeAspect="1" noMove="1" noResize="1" noEditPoints="1" noAdjustHandles="1" noChangeArrowheads="1" noChangeShapeType="1" noTextEdit="1"/>
              </p:cNvSpPr>
              <p:nvPr/>
            </p:nvSpPr>
            <p:spPr>
              <a:xfrm>
                <a:off x="0" y="1593828"/>
                <a:ext cx="4572000" cy="381515"/>
              </a:xfrm>
              <a:prstGeom prst="rect">
                <a:avLst/>
              </a:prstGeom>
              <a:blipFill>
                <a:blip r:embed="rId7"/>
                <a:stretch>
                  <a:fillRect b="-158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CE9EA899-C263-BE92-8408-E05A711B7645}"/>
                  </a:ext>
                </a:extLst>
              </p:cNvPr>
              <p:cNvSpPr txBox="1"/>
              <p:nvPr/>
            </p:nvSpPr>
            <p:spPr>
              <a:xfrm>
                <a:off x="57150" y="2176910"/>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b="0" i="1">
                              <a:latin typeface="Cambria Math" panose="02040503050406030204" pitchFamily="18" charset="0"/>
                            </a:rPr>
                            <m:t>𝜇</m:t>
                          </m:r>
                        </m:e>
                        <m:sub>
                          <m:r>
                            <a:rPr lang="fr-FR" b="0" i="1">
                              <a:latin typeface="Cambria Math" panose="02040503050406030204" pitchFamily="18" charset="0"/>
                            </a:rPr>
                            <m:t>𝑖</m:t>
                          </m:r>
                        </m:sub>
                      </m:sSub>
                      <m:r>
                        <a:rPr lang="fr-FR" b="0" i="0">
                          <a:latin typeface="Cambria Math" panose="02040503050406030204" pitchFamily="18" charset="0"/>
                        </a:rPr>
                        <m:t>~</m:t>
                      </m:r>
                      <m:r>
                        <a:rPr lang="fr-FR" b="0" i="1">
                          <a:latin typeface="Cambria Math" panose="02040503050406030204" pitchFamily="18" charset="0"/>
                        </a:rPr>
                        <m:t>𝑁</m:t>
                      </m:r>
                      <m:d>
                        <m:dPr>
                          <m:ctrlPr>
                            <a:rPr lang="fr-FR" i="1">
                              <a:solidFill>
                                <a:srgbClr val="836967"/>
                              </a:solidFill>
                              <a:latin typeface="Cambria Math" panose="02040503050406030204" pitchFamily="18" charset="0"/>
                            </a:rPr>
                          </m:ctrlPr>
                        </m:dPr>
                        <m:e>
                          <m:sSub>
                            <m:sSubPr>
                              <m:ctrlPr>
                                <a:rPr lang="fr-FR" i="1" smtClean="0">
                                  <a:solidFill>
                                    <a:schemeClr val="tx1"/>
                                  </a:solidFill>
                                  <a:latin typeface="Cambria Math" panose="02040503050406030204" pitchFamily="18" charset="0"/>
                                </a:rPr>
                              </m:ctrlPr>
                            </m:sSubPr>
                            <m:e>
                              <m:r>
                                <a:rPr lang="fr-FR" b="0" i="1">
                                  <a:solidFill>
                                    <a:schemeClr val="tx1"/>
                                  </a:solidFill>
                                  <a:latin typeface="Cambria Math" panose="02040503050406030204" pitchFamily="18" charset="0"/>
                                </a:rPr>
                                <m:t>𝜃</m:t>
                              </m:r>
                            </m:e>
                            <m:sub>
                              <m:r>
                                <a:rPr lang="fr-FR" b="0" i="1">
                                  <a:solidFill>
                                    <a:schemeClr val="tx1"/>
                                  </a:solidFill>
                                  <a:latin typeface="Cambria Math" panose="02040503050406030204" pitchFamily="18" charset="0"/>
                                </a:rPr>
                                <m:t>𝑧</m:t>
                              </m:r>
                            </m:sub>
                          </m:sSub>
                          <m:r>
                            <a:rPr lang="fr-FR" b="0"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m:rPr>
                                  <m:sty m:val="p"/>
                                </m:rPr>
                                <a:rPr lang="fr-FR" b="0" i="0">
                                  <a:latin typeface="Cambria Math" panose="02040503050406030204" pitchFamily="18" charset="0"/>
                                </a:rPr>
                                <m:t>φ</m:t>
                              </m:r>
                            </m:e>
                            <m:sub>
                              <m:r>
                                <a:rPr lang="fr-FR" b="0" i="1">
                                  <a:latin typeface="Cambria Math" panose="02040503050406030204" pitchFamily="18" charset="0"/>
                                </a:rPr>
                                <m:t>𝑧</m:t>
                              </m:r>
                            </m:sub>
                          </m:sSub>
                        </m:e>
                      </m:d>
                    </m:oMath>
                  </m:oMathPara>
                </a14:m>
                <a:endParaRPr lang="fr-FR" dirty="0"/>
              </a:p>
            </p:txBody>
          </p:sp>
        </mc:Choice>
        <mc:Fallback xmlns="">
          <p:sp>
            <p:nvSpPr>
              <p:cNvPr id="15" name="ZoneTexte 14">
                <a:extLst>
                  <a:ext uri="{FF2B5EF4-FFF2-40B4-BE49-F238E27FC236}">
                    <a16:creationId xmlns:a16="http://schemas.microsoft.com/office/drawing/2014/main" id="{CE9EA899-C263-BE92-8408-E05A711B7645}"/>
                  </a:ext>
                </a:extLst>
              </p:cNvPr>
              <p:cNvSpPr txBox="1">
                <a:spLocks noRot="1" noChangeAspect="1" noMove="1" noResize="1" noEditPoints="1" noAdjustHandles="1" noChangeArrowheads="1" noChangeShapeType="1" noTextEdit="1"/>
              </p:cNvSpPr>
              <p:nvPr/>
            </p:nvSpPr>
            <p:spPr>
              <a:xfrm>
                <a:off x="57150" y="2176910"/>
                <a:ext cx="4572000" cy="369332"/>
              </a:xfrm>
              <a:prstGeom prst="rect">
                <a:avLst/>
              </a:prstGeom>
              <a:blipFill>
                <a:blip r:embed="rId8"/>
                <a:stretch>
                  <a:fillRect b="-9836"/>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6" name="ZoneTexte 15">
                <a:extLst>
                  <a:ext uri="{FF2B5EF4-FFF2-40B4-BE49-F238E27FC236}">
                    <a16:creationId xmlns:a16="http://schemas.microsoft.com/office/drawing/2014/main" id="{D407A3AE-30F1-8434-B09D-40ED9D5E278E}"/>
                  </a:ext>
                </a:extLst>
              </p:cNvPr>
              <p:cNvSpPr txBox="1"/>
              <p:nvPr/>
            </p:nvSpPr>
            <p:spPr>
              <a:xfrm>
                <a:off x="1551734" y="2747809"/>
                <a:ext cx="4924424" cy="450380"/>
              </a:xfrm>
              <a:prstGeom prst="rect">
                <a:avLst/>
              </a:prstGeom>
              <a:noFill/>
            </p:spPr>
            <p:txBody>
              <a:bodyPr wrap="square">
                <a:spAutoFit/>
              </a:bodyPr>
              <a:lstStyle/>
              <a:p>
                <a:pPr marL="228600" indent="-228600" algn="just">
                  <a:lnSpc>
                    <a:spcPct val="150000"/>
                  </a:lnSpc>
                  <a:spcAft>
                    <a:spcPts val="800"/>
                  </a:spcAft>
                </a:pPr>
                <a:r>
                  <a:rPr lang="fr-FR" sz="16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rPr>
                  <a:t> </a:t>
                </a:r>
                <a14:m>
                  <m:oMath xmlns:m="http://schemas.openxmlformats.org/officeDocument/2006/math">
                    <m:sSub>
                      <m:sSub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sSubPr>
                      <m:e>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𝜃</m:t>
                        </m:r>
                      </m:e>
                      <m: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𝑧</m:t>
                        </m:r>
                      </m:sub>
                    </m:s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m:t>
                    </m:r>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𝑁</m:t>
                    </m:r>
                    <m:d>
                      <m:d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dPr>
                      <m:e>
                        <m:r>
                          <a:rPr lang="fr-FR" b="0" i="1" smtClean="0">
                            <a:solidFill>
                              <a:srgbClr val="FF0000"/>
                            </a:solidFill>
                            <a:latin typeface="Cambria Math" panose="02040503050406030204" pitchFamily="18" charset="0"/>
                          </a:rPr>
                          <m:t>𝛼</m:t>
                        </m:r>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m:t>
                        </m:r>
                        <m:r>
                          <a:rPr lang="fr-FR" sz="16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𝜗</m:t>
                        </m:r>
                      </m:e>
                    </m:d>
                  </m:oMath>
                </a14:m>
                <a:endParaRPr lang="fr-FR" sz="24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endParaRPr>
              </a:p>
            </p:txBody>
          </p:sp>
        </mc:Choice>
        <mc:Fallback>
          <p:sp>
            <p:nvSpPr>
              <p:cNvPr id="16" name="ZoneTexte 15">
                <a:extLst>
                  <a:ext uri="{FF2B5EF4-FFF2-40B4-BE49-F238E27FC236}">
                    <a16:creationId xmlns:a16="http://schemas.microsoft.com/office/drawing/2014/main" id="{D407A3AE-30F1-8434-B09D-40ED9D5E278E}"/>
                  </a:ext>
                </a:extLst>
              </p:cNvPr>
              <p:cNvSpPr txBox="1">
                <a:spLocks noRot="1" noChangeAspect="1" noMove="1" noResize="1" noEditPoints="1" noAdjustHandles="1" noChangeArrowheads="1" noChangeShapeType="1" noTextEdit="1"/>
              </p:cNvSpPr>
              <p:nvPr/>
            </p:nvSpPr>
            <p:spPr>
              <a:xfrm>
                <a:off x="1551734" y="2747809"/>
                <a:ext cx="4924424" cy="450380"/>
              </a:xfrm>
              <a:prstGeom prst="rect">
                <a:avLst/>
              </a:prstGeom>
              <a:blipFill>
                <a:blip r:embed="rId9"/>
                <a:stretch>
                  <a:fillRect/>
                </a:stretch>
              </a:blipFill>
            </p:spPr>
            <p:txBody>
              <a:bodyPr/>
              <a:lstStyle/>
              <a:p>
                <a:r>
                  <a:rPr lang="fr-FR">
                    <a:noFill/>
                  </a:rPr>
                  <a:t> </a:t>
                </a:r>
              </a:p>
            </p:txBody>
          </p:sp>
        </mc:Fallback>
      </mc:AlternateContent>
      <p:sp>
        <p:nvSpPr>
          <p:cNvPr id="17" name="ZoneTexte 16">
            <a:extLst>
              <a:ext uri="{FF2B5EF4-FFF2-40B4-BE49-F238E27FC236}">
                <a16:creationId xmlns:a16="http://schemas.microsoft.com/office/drawing/2014/main" id="{50108022-61E8-7DF2-9820-774E85F8C6A5}"/>
              </a:ext>
            </a:extLst>
          </p:cNvPr>
          <p:cNvSpPr txBox="1"/>
          <p:nvPr/>
        </p:nvSpPr>
        <p:spPr>
          <a:xfrm>
            <a:off x="1206451" y="393112"/>
            <a:ext cx="5910263" cy="369332"/>
          </a:xfrm>
          <a:prstGeom prst="rect">
            <a:avLst/>
          </a:prstGeom>
          <a:noFill/>
        </p:spPr>
        <p:txBody>
          <a:bodyPr wrap="square">
            <a:spAutoFit/>
          </a:bodyPr>
          <a:lstStyle/>
          <a:p>
            <a:pPr algn="ctr"/>
            <a:r>
              <a:rPr lang="fr-FR" i="1" dirty="0"/>
              <a:t>Ces deux écritures sont équivalentes</a:t>
            </a:r>
          </a:p>
        </p:txBody>
      </p:sp>
      <p:sp>
        <p:nvSpPr>
          <p:cNvPr id="18" name="Rectangle 17">
            <a:extLst>
              <a:ext uri="{FF2B5EF4-FFF2-40B4-BE49-F238E27FC236}">
                <a16:creationId xmlns:a16="http://schemas.microsoft.com/office/drawing/2014/main" id="{B451F402-3E82-4135-F4A4-7125D38D07A0}"/>
              </a:ext>
            </a:extLst>
          </p:cNvPr>
          <p:cNvSpPr/>
          <p:nvPr/>
        </p:nvSpPr>
        <p:spPr>
          <a:xfrm>
            <a:off x="257175" y="838200"/>
            <a:ext cx="3571875" cy="2676525"/>
          </a:xfrm>
          <a:prstGeom prst="rect">
            <a:avLst/>
          </a:prstGeom>
          <a:no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D68E13AF-E47A-C6A2-8306-7687E30B8198}"/>
              </a:ext>
            </a:extLst>
          </p:cNvPr>
          <p:cNvSpPr/>
          <p:nvPr/>
        </p:nvSpPr>
        <p:spPr>
          <a:xfrm>
            <a:off x="4686300" y="838200"/>
            <a:ext cx="3829050" cy="2676525"/>
          </a:xfrm>
          <a:prstGeom prst="rect">
            <a:avLst/>
          </a:prstGeom>
          <a:no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98E54358-B44C-5596-46F9-7470FC2DC495}"/>
              </a:ext>
            </a:extLst>
          </p:cNvPr>
          <p:cNvSpPr txBox="1"/>
          <p:nvPr/>
        </p:nvSpPr>
        <p:spPr>
          <a:xfrm>
            <a:off x="1022746" y="4031238"/>
            <a:ext cx="7098507" cy="369332"/>
          </a:xfrm>
          <a:prstGeom prst="rect">
            <a:avLst/>
          </a:prstGeom>
          <a:noFill/>
        </p:spPr>
        <p:txBody>
          <a:bodyPr wrap="square">
            <a:spAutoFit/>
          </a:bodyPr>
          <a:lstStyle/>
          <a:p>
            <a:pPr algn="ctr"/>
            <a:r>
              <a:rPr lang="fr-FR" b="1" dirty="0"/>
              <a:t>La moyenne des effets aléatoires correspond aux effets fixes</a:t>
            </a:r>
          </a:p>
        </p:txBody>
      </p:sp>
      <p:sp>
        <p:nvSpPr>
          <p:cNvPr id="21" name="ZoneTexte 20">
            <a:extLst>
              <a:ext uri="{FF2B5EF4-FFF2-40B4-BE49-F238E27FC236}">
                <a16:creationId xmlns:a16="http://schemas.microsoft.com/office/drawing/2014/main" id="{CCE9F5F3-88A4-62AC-0C9F-64E60342F6B9}"/>
              </a:ext>
            </a:extLst>
          </p:cNvPr>
          <p:cNvSpPr txBox="1"/>
          <p:nvPr/>
        </p:nvSpPr>
        <p:spPr>
          <a:xfrm>
            <a:off x="689371" y="4771954"/>
            <a:ext cx="7098507" cy="1200329"/>
          </a:xfrm>
          <a:prstGeom prst="rect">
            <a:avLst/>
          </a:prstGeom>
          <a:noFill/>
        </p:spPr>
        <p:txBody>
          <a:bodyPr wrap="square">
            <a:spAutoFit/>
          </a:bodyPr>
          <a:lstStyle/>
          <a:p>
            <a:pPr algn="ctr"/>
            <a:r>
              <a:rPr lang="fr-FR" dirty="0"/>
              <a:t>Le plus souvent, ce modèle n’est pas estimable à cause des relations moyennes – variances : on « sacrifie » donc les effets fixes par un centrage afin de garder l’estimation populationnelle</a:t>
            </a:r>
          </a:p>
        </p:txBody>
      </p:sp>
    </p:spTree>
    <p:extLst>
      <p:ext uri="{BB962C8B-B14F-4D97-AF65-F5344CB8AC3E}">
        <p14:creationId xmlns:p14="http://schemas.microsoft.com/office/powerpoint/2010/main" val="4219510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246112" y="1842565"/>
            <a:ext cx="2096738" cy="46795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9" name="Rectangle 18"/>
          <p:cNvSpPr/>
          <p:nvPr/>
        </p:nvSpPr>
        <p:spPr>
          <a:xfrm>
            <a:off x="3367283" y="1841609"/>
            <a:ext cx="2096738" cy="474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 name="Rectangle 17"/>
          <p:cNvSpPr/>
          <p:nvPr/>
        </p:nvSpPr>
        <p:spPr>
          <a:xfrm>
            <a:off x="620390" y="1841609"/>
            <a:ext cx="2096738" cy="4680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 name="Titre 1"/>
          <p:cNvSpPr>
            <a:spLocks noGrp="1"/>
          </p:cNvSpPr>
          <p:nvPr>
            <p:ph type="title"/>
          </p:nvPr>
        </p:nvSpPr>
        <p:spPr>
          <a:xfrm>
            <a:off x="292744" y="472499"/>
            <a:ext cx="7886700" cy="994172"/>
          </a:xfrm>
        </p:spPr>
        <p:txBody>
          <a:bodyPr>
            <a:normAutofit fontScale="90000"/>
          </a:bodyPr>
          <a:lstStyle/>
          <a:p>
            <a:r>
              <a:rPr lang="fr-FR" dirty="0"/>
              <a:t>Ce qu’on va faire dans ce cours</a:t>
            </a:r>
          </a:p>
        </p:txBody>
      </p:sp>
      <p:sp>
        <p:nvSpPr>
          <p:cNvPr id="9" name="Espace réservé du contenu 2"/>
          <p:cNvSpPr txBox="1">
            <a:spLocks/>
          </p:cNvSpPr>
          <p:nvPr/>
        </p:nvSpPr>
        <p:spPr>
          <a:xfrm>
            <a:off x="713749" y="1988506"/>
            <a:ext cx="2120945" cy="370428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350" dirty="0"/>
              <a:t>Estimer la tendance temporelle de l’infestation des pins par la chenille processionnaire</a:t>
            </a:r>
          </a:p>
        </p:txBody>
      </p:sp>
      <p:sp>
        <p:nvSpPr>
          <p:cNvPr id="12" name="Espace réservé du contenu 2"/>
          <p:cNvSpPr txBox="1">
            <a:spLocks/>
          </p:cNvSpPr>
          <p:nvPr/>
        </p:nvSpPr>
        <p:spPr>
          <a:xfrm>
            <a:off x="3411946" y="2118210"/>
            <a:ext cx="1990649" cy="370428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350" dirty="0"/>
              <a:t>Tester l’impact de l’habitat sur les communautés d’oiseaux forestiers</a:t>
            </a:r>
          </a:p>
        </p:txBody>
      </p:sp>
      <p:sp>
        <p:nvSpPr>
          <p:cNvPr id="14" name="Espace réservé du contenu 2"/>
          <p:cNvSpPr txBox="1">
            <a:spLocks/>
          </p:cNvSpPr>
          <p:nvPr/>
        </p:nvSpPr>
        <p:spPr>
          <a:xfrm>
            <a:off x="6335608" y="2111749"/>
            <a:ext cx="1990649" cy="370428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350" dirty="0"/>
              <a:t>Comparer les phénologies de deux espèces d’arbres</a:t>
            </a:r>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9473" y="3127786"/>
            <a:ext cx="1231970" cy="1127716"/>
          </a:xfrm>
          <a:prstGeom prst="rect">
            <a:avLst/>
          </a:prstGeom>
          <a:effectLst/>
        </p:spPr>
      </p:pic>
      <p:pic>
        <p:nvPicPr>
          <p:cNvPr id="24" name="Imag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5608" y="3102281"/>
            <a:ext cx="1961529" cy="1153221"/>
          </a:xfrm>
          <a:prstGeom prst="rect">
            <a:avLst/>
          </a:prstGeom>
        </p:spPr>
      </p:pic>
      <p:sp>
        <p:nvSpPr>
          <p:cNvPr id="3" name="Espace réservé du numéro de diapositive 2">
            <a:extLst>
              <a:ext uri="{FF2B5EF4-FFF2-40B4-BE49-F238E27FC236}">
                <a16:creationId xmlns:a16="http://schemas.microsoft.com/office/drawing/2014/main" id="{98BB3D0E-A08F-4EDA-8769-01157EE217A6}"/>
              </a:ext>
            </a:extLst>
          </p:cNvPr>
          <p:cNvSpPr>
            <a:spLocks noGrp="1"/>
          </p:cNvSpPr>
          <p:nvPr>
            <p:ph type="sldNum" sz="quarter" idx="12"/>
          </p:nvPr>
        </p:nvSpPr>
        <p:spPr/>
        <p:txBody>
          <a:bodyPr/>
          <a:lstStyle/>
          <a:p>
            <a:fld id="{6697765D-F622-4BC4-AC55-80A3CC4A834C}" type="slidenum">
              <a:rPr lang="fr-FR" smtClean="0"/>
              <a:pPr/>
              <a:t>2</a:t>
            </a:fld>
            <a:endParaRPr lang="fr-FR"/>
          </a:p>
        </p:txBody>
      </p:sp>
      <p:pic>
        <p:nvPicPr>
          <p:cNvPr id="13" name="Image 12">
            <a:extLst>
              <a:ext uri="{FF2B5EF4-FFF2-40B4-BE49-F238E27FC236}">
                <a16:creationId xmlns:a16="http://schemas.microsoft.com/office/drawing/2014/main" id="{762315D7-938D-4C69-B25A-46CAFA0CDF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921" y="4974178"/>
            <a:ext cx="1708687" cy="1133268"/>
          </a:xfrm>
          <a:prstGeom prst="rect">
            <a:avLst/>
          </a:prstGeom>
        </p:spPr>
      </p:pic>
      <p:pic>
        <p:nvPicPr>
          <p:cNvPr id="15" name="Image 14">
            <a:extLst>
              <a:ext uri="{FF2B5EF4-FFF2-40B4-BE49-F238E27FC236}">
                <a16:creationId xmlns:a16="http://schemas.microsoft.com/office/drawing/2014/main" id="{7E757B79-005C-466C-A4C8-F13FA70EE38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698733" y="4443513"/>
            <a:ext cx="1222710" cy="2167418"/>
          </a:xfrm>
          <a:prstGeom prst="rect">
            <a:avLst/>
          </a:prstGeom>
        </p:spPr>
      </p:pic>
      <p:pic>
        <p:nvPicPr>
          <p:cNvPr id="16" name="Image 15">
            <a:extLst>
              <a:ext uri="{FF2B5EF4-FFF2-40B4-BE49-F238E27FC236}">
                <a16:creationId xmlns:a16="http://schemas.microsoft.com/office/drawing/2014/main" id="{7F4ECAB7-D5A8-4A20-AF80-F1933354C7D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440137" y="4560042"/>
            <a:ext cx="1708687" cy="1608362"/>
          </a:xfrm>
          <a:prstGeom prst="rect">
            <a:avLst/>
          </a:prstGeom>
        </p:spPr>
      </p:pic>
      <p:pic>
        <p:nvPicPr>
          <p:cNvPr id="4" name="Image 3">
            <a:extLst>
              <a:ext uri="{FF2B5EF4-FFF2-40B4-BE49-F238E27FC236}">
                <a16:creationId xmlns:a16="http://schemas.microsoft.com/office/drawing/2014/main" id="{BAD63C73-F795-D583-5497-B2296B67F54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689" y="3156361"/>
            <a:ext cx="1279062" cy="1126084"/>
          </a:xfrm>
          <a:prstGeom prst="rect">
            <a:avLst/>
          </a:prstGeom>
          <a:effectLst/>
        </p:spPr>
      </p:pic>
    </p:spTree>
    <p:extLst>
      <p:ext uri="{BB962C8B-B14F-4D97-AF65-F5344CB8AC3E}">
        <p14:creationId xmlns:p14="http://schemas.microsoft.com/office/powerpoint/2010/main" val="2592598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0DC0051-02DF-5350-50E8-3B66503B8C78}"/>
              </a:ext>
            </a:extLst>
          </p:cNvPr>
          <p:cNvSpPr>
            <a:spLocks noGrp="1"/>
          </p:cNvSpPr>
          <p:nvPr>
            <p:ph type="sldNum" sz="quarter" idx="12"/>
          </p:nvPr>
        </p:nvSpPr>
        <p:spPr/>
        <p:txBody>
          <a:bodyPr/>
          <a:lstStyle/>
          <a:p>
            <a:fld id="{6697765D-F622-4BC4-AC55-80A3CC4A834C}" type="slidenum">
              <a:rPr lang="fr-FR" smtClean="0"/>
              <a:pPr/>
              <a:t>20</a:t>
            </a:fld>
            <a:endParaRPr lang="fr-FR"/>
          </a:p>
        </p:txBody>
      </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1494C512-A5F6-D68C-A2E6-E59C751AE147}"/>
                  </a:ext>
                </a:extLst>
              </p:cNvPr>
              <p:cNvSpPr txBox="1"/>
              <p:nvPr/>
            </p:nvSpPr>
            <p:spPr>
              <a:xfrm>
                <a:off x="-209550" y="416725"/>
                <a:ext cx="4572000"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fr-FR" i="1" smtClean="0">
                              <a:solidFill>
                                <a:srgbClr val="836967"/>
                              </a:solidFill>
                              <a:latin typeface="Cambria Math" panose="02040503050406030204" pitchFamily="18" charset="0"/>
                            </a:rPr>
                          </m:ctrlPr>
                        </m:dPr>
                        <m:e>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𝑙𝑜𝑔𝑖𝑡</m:t>
                              </m:r>
                              <m:d>
                                <m:dPr>
                                  <m:endChr m:val=""/>
                                  <m:ctrlPr>
                                    <a:rPr lang="fr-FR" i="1">
                                      <a:latin typeface="Cambria Math" panose="02040503050406030204" pitchFamily="18" charset="0"/>
                                    </a:rPr>
                                  </m:ctrlPr>
                                </m:dPr>
                                <m:e>
                                  <m:r>
                                    <a:rPr lang="fr-FR" i="1">
                                      <a:latin typeface="Cambria Math" panose="02040503050406030204" pitchFamily="18" charset="0"/>
                                    </a:rPr>
                                    <m:t>𝑝</m:t>
                                  </m:r>
                                </m:e>
                              </m:d>
                            </m:e>
                            <m:sub>
                              <m:r>
                                <a:rPr lang="fr-FR" i="1">
                                  <a:latin typeface="Cambria Math" panose="02040503050406030204" pitchFamily="18" charset="0"/>
                                </a:rPr>
                                <m:t>𝑖</m:t>
                              </m:r>
                              <m:r>
                                <a:rPr lang="fr-FR" i="0">
                                  <a:latin typeface="Cambria Math" panose="02040503050406030204" pitchFamily="18" charset="0"/>
                                </a:rPr>
                                <m:t>,</m:t>
                              </m:r>
                              <m:r>
                                <a:rPr lang="fr-FR" i="1">
                                  <a:latin typeface="Cambria Math" panose="02040503050406030204" pitchFamily="18" charset="0"/>
                                </a:rPr>
                                <m:t>𝑡</m:t>
                              </m:r>
                            </m:sub>
                          </m:sSub>
                        </m:e>
                      </m:d>
                      <m:r>
                        <a:rPr lang="fr-FR" i="0">
                          <a:latin typeface="Cambria Math" panose="02040503050406030204" pitchFamily="18" charset="0"/>
                        </a:rPr>
                        <m:t>=</m:t>
                      </m:r>
                      <m:r>
                        <a:rPr lang="fr-FR" i="1">
                          <a:latin typeface="Cambria Math" panose="02040503050406030204" pitchFamily="18" charset="0"/>
                        </a:rPr>
                        <m:t>𝛼</m:t>
                      </m:r>
                      <m:r>
                        <a:rPr lang="fr-FR" i="0">
                          <a:latin typeface="Cambria Math" panose="02040503050406030204" pitchFamily="18" charset="0"/>
                        </a:rPr>
                        <m:t> +</m:t>
                      </m:r>
                      <m:r>
                        <a:rPr lang="fr-FR" i="1">
                          <a:latin typeface="Cambria Math" panose="02040503050406030204" pitchFamily="18" charset="0"/>
                        </a:rPr>
                        <m:t>𝛽</m:t>
                      </m:r>
                      <m:r>
                        <a:rPr lang="fr-FR"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𝑎𝑛𝑛</m:t>
                          </m:r>
                          <m:r>
                            <a:rPr lang="fr-FR" i="0">
                              <a:latin typeface="Cambria Math" panose="02040503050406030204" pitchFamily="18" charset="0"/>
                            </a:rPr>
                            <m:t>é</m:t>
                          </m:r>
                          <m:r>
                            <a:rPr lang="fr-FR" i="1">
                              <a:latin typeface="Cambria Math" panose="02040503050406030204" pitchFamily="18" charset="0"/>
                            </a:rPr>
                            <m:t>𝑒</m:t>
                          </m:r>
                        </m:e>
                        <m:sub>
                          <m:r>
                            <a:rPr lang="fr-FR" i="1">
                              <a:latin typeface="Cambria Math" panose="02040503050406030204" pitchFamily="18" charset="0"/>
                            </a:rPr>
                            <m:t>𝑡</m:t>
                          </m:r>
                        </m:sub>
                      </m:sSub>
                      <m:r>
                        <a:rPr lang="fr-FR"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𝜀</m:t>
                          </m:r>
                        </m:e>
                        <m:sub>
                          <m:r>
                            <a:rPr lang="fr-FR" i="1">
                              <a:latin typeface="Cambria Math" panose="02040503050406030204" pitchFamily="18" charset="0"/>
                            </a:rPr>
                            <m:t>𝑖</m:t>
                          </m:r>
                          <m:r>
                            <a:rPr lang="fr-FR" i="0">
                              <a:latin typeface="Cambria Math" panose="02040503050406030204" pitchFamily="18" charset="0"/>
                            </a:rPr>
                            <m:t>,</m:t>
                          </m:r>
                          <m:r>
                            <a:rPr lang="fr-FR" i="1">
                              <a:latin typeface="Cambria Math" panose="02040503050406030204" pitchFamily="18" charset="0"/>
                            </a:rPr>
                            <m:t>𝑡</m:t>
                          </m:r>
                        </m:sub>
                      </m:sSub>
                    </m:oMath>
                  </m:oMathPara>
                </a14:m>
                <a:endParaRPr lang="fr-FR" dirty="0"/>
              </a:p>
            </p:txBody>
          </p:sp>
        </mc:Choice>
        <mc:Fallback xmlns="">
          <p:sp>
            <p:nvSpPr>
              <p:cNvPr id="9" name="ZoneTexte 8">
                <a:extLst>
                  <a:ext uri="{FF2B5EF4-FFF2-40B4-BE49-F238E27FC236}">
                    <a16:creationId xmlns:a16="http://schemas.microsoft.com/office/drawing/2014/main" id="{1494C512-A5F6-D68C-A2E6-E59C751AE147}"/>
                  </a:ext>
                </a:extLst>
              </p:cNvPr>
              <p:cNvSpPr txBox="1">
                <a:spLocks noRot="1" noChangeAspect="1" noMove="1" noResize="1" noEditPoints="1" noAdjustHandles="1" noChangeArrowheads="1" noChangeShapeType="1" noTextEdit="1"/>
              </p:cNvSpPr>
              <p:nvPr/>
            </p:nvSpPr>
            <p:spPr>
              <a:xfrm>
                <a:off x="-209550" y="416725"/>
                <a:ext cx="4572000" cy="506870"/>
              </a:xfrm>
              <a:prstGeom prst="rect">
                <a:avLst/>
              </a:prstGeom>
              <a:blipFill>
                <a:blip r:embed="rId2"/>
                <a:stretch>
                  <a:fillRect t="-177381" b="-25714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F438E820-D52F-2299-9386-BB58E9D100EB}"/>
                  </a:ext>
                </a:extLst>
              </p:cNvPr>
              <p:cNvSpPr txBox="1"/>
              <p:nvPr/>
            </p:nvSpPr>
            <p:spPr>
              <a:xfrm>
                <a:off x="104775" y="1079478"/>
                <a:ext cx="4572000"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chemeClr val="tx1"/>
                              </a:solidFill>
                              <a:latin typeface="Cambria Math" panose="02040503050406030204" pitchFamily="18" charset="0"/>
                            </a:rPr>
                          </m:ctrlPr>
                        </m:sSubPr>
                        <m:e>
                          <m:r>
                            <a:rPr lang="fr-FR" b="0" i="1">
                              <a:solidFill>
                                <a:schemeClr val="tx1"/>
                              </a:solidFill>
                              <a:latin typeface="Cambria Math" panose="02040503050406030204" pitchFamily="18" charset="0"/>
                            </a:rPr>
                            <m:t>𝜀</m:t>
                          </m:r>
                        </m:e>
                        <m:sub>
                          <m:r>
                            <a:rPr lang="fr-FR" b="0" i="1">
                              <a:solidFill>
                                <a:schemeClr val="tx1"/>
                              </a:solidFill>
                              <a:latin typeface="Cambria Math" panose="02040503050406030204" pitchFamily="18" charset="0"/>
                            </a:rPr>
                            <m:t>𝑖</m:t>
                          </m:r>
                          <m:r>
                            <a:rPr lang="fr-FR" b="0" i="0">
                              <a:solidFill>
                                <a:schemeClr val="tx1"/>
                              </a:solidFill>
                              <a:latin typeface="Cambria Math" panose="02040503050406030204" pitchFamily="18" charset="0"/>
                            </a:rPr>
                            <m:t>,</m:t>
                          </m:r>
                          <m:r>
                            <a:rPr lang="fr-FR" b="0" i="1">
                              <a:solidFill>
                                <a:schemeClr val="tx1"/>
                              </a:solidFill>
                              <a:latin typeface="Cambria Math" panose="02040503050406030204" pitchFamily="18" charset="0"/>
                            </a:rPr>
                            <m:t>𝑡</m:t>
                          </m:r>
                        </m:sub>
                      </m:sSub>
                      <m:r>
                        <a:rPr lang="fr-FR" b="0" i="0">
                          <a:solidFill>
                            <a:schemeClr val="tx1"/>
                          </a:solidFill>
                          <a:latin typeface="Cambria Math" panose="02040503050406030204" pitchFamily="18" charset="0"/>
                        </a:rPr>
                        <m:t>~</m:t>
                      </m:r>
                      <m:r>
                        <a:rPr lang="fr-FR" b="0" i="1">
                          <a:solidFill>
                            <a:schemeClr val="tx1"/>
                          </a:solidFill>
                          <a:latin typeface="Cambria Math" panose="02040503050406030204" pitchFamily="18" charset="0"/>
                        </a:rPr>
                        <m:t>𝑁</m:t>
                      </m:r>
                      <m:d>
                        <m:dPr>
                          <m:ctrlPr>
                            <a:rPr lang="fr-FR" i="1">
                              <a:solidFill>
                                <a:schemeClr val="tx1"/>
                              </a:solidFill>
                              <a:latin typeface="Cambria Math" panose="02040503050406030204" pitchFamily="18" charset="0"/>
                            </a:rPr>
                          </m:ctrlPr>
                        </m:dPr>
                        <m:e>
                          <m:r>
                            <a:rPr lang="fr-FR" i="1" smtClean="0">
                              <a:solidFill>
                                <a:schemeClr val="tx1"/>
                              </a:solidFill>
                              <a:latin typeface="Cambria Math" panose="02040503050406030204" pitchFamily="18" charset="0"/>
                            </a:rPr>
                            <m:t>0</m:t>
                          </m:r>
                          <m:r>
                            <a:rPr lang="fr-FR" b="0" i="0">
                              <a:solidFill>
                                <a:schemeClr val="tx1"/>
                              </a:solidFill>
                              <a:latin typeface="Cambria Math" panose="02040503050406030204" pitchFamily="18" charset="0"/>
                            </a:rPr>
                            <m:t>,</m:t>
                          </m:r>
                          <m:sSub>
                            <m:sSubPr>
                              <m:ctrlPr>
                                <a:rPr lang="fr-FR" i="1">
                                  <a:solidFill>
                                    <a:schemeClr val="tx1"/>
                                  </a:solidFill>
                                  <a:latin typeface="Cambria Math" panose="02040503050406030204" pitchFamily="18" charset="0"/>
                                </a:rPr>
                              </m:ctrlPr>
                            </m:sSubPr>
                            <m:e>
                              <m:r>
                                <a:rPr lang="fr-FR" b="0" i="1">
                                  <a:solidFill>
                                    <a:schemeClr val="tx1"/>
                                  </a:solidFill>
                                  <a:latin typeface="Cambria Math" panose="02040503050406030204" pitchFamily="18" charset="0"/>
                                </a:rPr>
                                <m:t>𝜎</m:t>
                              </m:r>
                            </m:e>
                            <m:sub>
                              <m:r>
                                <a:rPr lang="fr-FR" b="0" i="1" smtClean="0">
                                  <a:solidFill>
                                    <a:schemeClr val="tx1"/>
                                  </a:solidFill>
                                  <a:latin typeface="Cambria Math" panose="02040503050406030204" pitchFamily="18" charset="0"/>
                                </a:rPr>
                                <m:t>𝑖</m:t>
                              </m:r>
                            </m:sub>
                          </m:sSub>
                        </m:e>
                      </m:d>
                    </m:oMath>
                  </m:oMathPara>
                </a14:m>
                <a:endParaRPr lang="fr-FR" dirty="0">
                  <a:solidFill>
                    <a:schemeClr val="tx1"/>
                  </a:solidFill>
                </a:endParaRPr>
              </a:p>
            </p:txBody>
          </p:sp>
        </mc:Choice>
        <mc:Fallback xmlns="">
          <p:sp>
            <p:nvSpPr>
              <p:cNvPr id="10" name="ZoneTexte 9">
                <a:extLst>
                  <a:ext uri="{FF2B5EF4-FFF2-40B4-BE49-F238E27FC236}">
                    <a16:creationId xmlns:a16="http://schemas.microsoft.com/office/drawing/2014/main" id="{F438E820-D52F-2299-9386-BB58E9D100EB}"/>
                  </a:ext>
                </a:extLst>
              </p:cNvPr>
              <p:cNvSpPr txBox="1">
                <a:spLocks noRot="1" noChangeAspect="1" noMove="1" noResize="1" noEditPoints="1" noAdjustHandles="1" noChangeArrowheads="1" noChangeShapeType="1" noTextEdit="1"/>
              </p:cNvSpPr>
              <p:nvPr/>
            </p:nvSpPr>
            <p:spPr>
              <a:xfrm>
                <a:off x="104775" y="1079478"/>
                <a:ext cx="4572000" cy="381515"/>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3542B655-969C-AA52-54BF-62C774E8022E}"/>
                  </a:ext>
                </a:extLst>
              </p:cNvPr>
              <p:cNvSpPr txBox="1"/>
              <p:nvPr/>
            </p:nvSpPr>
            <p:spPr>
              <a:xfrm>
                <a:off x="104775" y="1616876"/>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chemeClr val="tx1"/>
                              </a:solidFill>
                              <a:latin typeface="Cambria Math" panose="02040503050406030204" pitchFamily="18" charset="0"/>
                            </a:rPr>
                          </m:ctrlPr>
                        </m:sSubPr>
                        <m:e>
                          <m:r>
                            <a:rPr lang="fr-FR" b="0" i="1">
                              <a:solidFill>
                                <a:schemeClr val="tx1"/>
                              </a:solidFill>
                              <a:latin typeface="Cambria Math" panose="02040503050406030204" pitchFamily="18" charset="0"/>
                            </a:rPr>
                            <m:t>𝜇</m:t>
                          </m:r>
                        </m:e>
                        <m:sub>
                          <m:r>
                            <a:rPr lang="fr-FR" b="0" i="1">
                              <a:solidFill>
                                <a:schemeClr val="tx1"/>
                              </a:solidFill>
                              <a:latin typeface="Cambria Math" panose="02040503050406030204" pitchFamily="18" charset="0"/>
                            </a:rPr>
                            <m:t>𝑖</m:t>
                          </m:r>
                        </m:sub>
                      </m:sSub>
                      <m:r>
                        <a:rPr lang="fr-FR" b="0" i="0">
                          <a:solidFill>
                            <a:schemeClr val="tx1"/>
                          </a:solidFill>
                          <a:latin typeface="Cambria Math" panose="02040503050406030204" pitchFamily="18" charset="0"/>
                        </a:rPr>
                        <m:t>~</m:t>
                      </m:r>
                      <m:r>
                        <a:rPr lang="fr-FR" b="0" i="1">
                          <a:solidFill>
                            <a:schemeClr val="tx1"/>
                          </a:solidFill>
                          <a:latin typeface="Cambria Math" panose="02040503050406030204" pitchFamily="18" charset="0"/>
                        </a:rPr>
                        <m:t>𝑁</m:t>
                      </m:r>
                      <m:d>
                        <m:dPr>
                          <m:ctrlPr>
                            <a:rPr lang="fr-FR" i="1">
                              <a:solidFill>
                                <a:schemeClr val="tx1"/>
                              </a:solidFill>
                              <a:latin typeface="Cambria Math" panose="02040503050406030204" pitchFamily="18" charset="0"/>
                            </a:rPr>
                          </m:ctrlPr>
                        </m:dPr>
                        <m:e>
                          <m:r>
                            <a:rPr lang="fr-FR" i="1" smtClean="0">
                              <a:solidFill>
                                <a:schemeClr val="tx1"/>
                              </a:solidFill>
                              <a:latin typeface="Cambria Math" panose="02040503050406030204" pitchFamily="18" charset="0"/>
                            </a:rPr>
                            <m:t>0</m:t>
                          </m:r>
                          <m:r>
                            <a:rPr lang="fr-FR" b="0" i="0">
                              <a:solidFill>
                                <a:schemeClr val="tx1"/>
                              </a:solidFill>
                              <a:latin typeface="Cambria Math" panose="02040503050406030204" pitchFamily="18" charset="0"/>
                            </a:rPr>
                            <m:t>,</m:t>
                          </m:r>
                          <m:sSub>
                            <m:sSubPr>
                              <m:ctrlPr>
                                <a:rPr lang="fr-FR" i="1">
                                  <a:solidFill>
                                    <a:schemeClr val="tx1"/>
                                  </a:solidFill>
                                  <a:latin typeface="Cambria Math" panose="02040503050406030204" pitchFamily="18" charset="0"/>
                                </a:rPr>
                              </m:ctrlPr>
                            </m:sSubPr>
                            <m:e>
                              <m:r>
                                <m:rPr>
                                  <m:sty m:val="p"/>
                                </m:rPr>
                                <a:rPr lang="fr-FR" b="0" i="0">
                                  <a:solidFill>
                                    <a:schemeClr val="tx1"/>
                                  </a:solidFill>
                                  <a:latin typeface="Cambria Math" panose="02040503050406030204" pitchFamily="18" charset="0"/>
                                </a:rPr>
                                <m:t>φ</m:t>
                              </m:r>
                            </m:e>
                            <m:sub>
                              <m:r>
                                <a:rPr lang="fr-FR" b="0" i="1" smtClean="0">
                                  <a:solidFill>
                                    <a:schemeClr val="tx1"/>
                                  </a:solidFill>
                                  <a:latin typeface="Cambria Math" panose="02040503050406030204" pitchFamily="18" charset="0"/>
                                </a:rPr>
                                <m:t>𝑧</m:t>
                              </m:r>
                            </m:sub>
                          </m:sSub>
                        </m:e>
                      </m:d>
                    </m:oMath>
                  </m:oMathPara>
                </a14:m>
                <a:endParaRPr lang="fr-FR" dirty="0">
                  <a:solidFill>
                    <a:schemeClr val="tx1"/>
                  </a:solidFill>
                </a:endParaRPr>
              </a:p>
            </p:txBody>
          </p:sp>
        </mc:Choice>
        <mc:Fallback xmlns="">
          <p:sp>
            <p:nvSpPr>
              <p:cNvPr id="11" name="ZoneTexte 10">
                <a:extLst>
                  <a:ext uri="{FF2B5EF4-FFF2-40B4-BE49-F238E27FC236}">
                    <a16:creationId xmlns:a16="http://schemas.microsoft.com/office/drawing/2014/main" id="{3542B655-969C-AA52-54BF-62C774E8022E}"/>
                  </a:ext>
                </a:extLst>
              </p:cNvPr>
              <p:cNvSpPr txBox="1">
                <a:spLocks noRot="1" noChangeAspect="1" noMove="1" noResize="1" noEditPoints="1" noAdjustHandles="1" noChangeArrowheads="1" noChangeShapeType="1" noTextEdit="1"/>
              </p:cNvSpPr>
              <p:nvPr/>
            </p:nvSpPr>
            <p:spPr>
              <a:xfrm>
                <a:off x="104775" y="1616876"/>
                <a:ext cx="4572000" cy="369332"/>
              </a:xfrm>
              <a:prstGeom prst="rect">
                <a:avLst/>
              </a:prstGeom>
              <a:blipFill>
                <a:blip r:embed="rId4"/>
                <a:stretch>
                  <a:fillRect b="-983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1640E492-1FBC-D3AC-649A-B6730C7E0682}"/>
                  </a:ext>
                </a:extLst>
              </p:cNvPr>
              <p:cNvSpPr txBox="1"/>
              <p:nvPr/>
            </p:nvSpPr>
            <p:spPr>
              <a:xfrm>
                <a:off x="1533525" y="2052296"/>
                <a:ext cx="4572000" cy="450380"/>
              </a:xfrm>
              <a:prstGeom prst="rect">
                <a:avLst/>
              </a:prstGeom>
              <a:noFill/>
            </p:spPr>
            <p:txBody>
              <a:bodyPr wrap="square">
                <a:spAutoFit/>
              </a:bodyPr>
              <a:lstStyle/>
              <a:p>
                <a:pPr marL="228600" indent="-228600" algn="just">
                  <a:lnSpc>
                    <a:spcPct val="150000"/>
                  </a:lnSpc>
                  <a:spcAft>
                    <a:spcPts val="800"/>
                  </a:spcAft>
                </a:pPr>
                <a:r>
                  <a:rPr lang="fr-FR" sz="16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rPr>
                  <a:t> </a:t>
                </a:r>
                <a14:m>
                  <m:oMath xmlns:m="http://schemas.openxmlformats.org/officeDocument/2006/math">
                    <m:sSub>
                      <m:sSub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sSubPr>
                      <m:e>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𝜃</m:t>
                        </m:r>
                      </m:e>
                      <m: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𝑧</m:t>
                        </m:r>
                      </m:sub>
                    </m:s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m:t>
                    </m:r>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𝑁</m:t>
                    </m:r>
                    <m:d>
                      <m:d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dPr>
                      <m:e>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0,</m:t>
                        </m:r>
                        <m:r>
                          <a:rPr lang="fr-FR" sz="16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𝜗</m:t>
                        </m:r>
                      </m:e>
                    </m:d>
                  </m:oMath>
                </a14:m>
                <a:endParaRPr lang="fr-FR" sz="24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endParaRPr>
              </a:p>
            </p:txBody>
          </p:sp>
        </mc:Choice>
        <mc:Fallback xmlns="">
          <p:sp>
            <p:nvSpPr>
              <p:cNvPr id="12" name="ZoneTexte 11">
                <a:extLst>
                  <a:ext uri="{FF2B5EF4-FFF2-40B4-BE49-F238E27FC236}">
                    <a16:creationId xmlns:a16="http://schemas.microsoft.com/office/drawing/2014/main" id="{1640E492-1FBC-D3AC-649A-B6730C7E0682}"/>
                  </a:ext>
                </a:extLst>
              </p:cNvPr>
              <p:cNvSpPr txBox="1">
                <a:spLocks noRot="1" noChangeAspect="1" noMove="1" noResize="1" noEditPoints="1" noAdjustHandles="1" noChangeArrowheads="1" noChangeShapeType="1" noTextEdit="1"/>
              </p:cNvSpPr>
              <p:nvPr/>
            </p:nvSpPr>
            <p:spPr>
              <a:xfrm>
                <a:off x="1533525" y="2052296"/>
                <a:ext cx="4572000" cy="450380"/>
              </a:xfrm>
              <a:prstGeom prst="rect">
                <a:avLst/>
              </a:prstGeom>
              <a:blipFill>
                <a:blip r:embed="rId5"/>
                <a:stretch>
                  <a:fillRect/>
                </a:stretch>
              </a:blipFill>
            </p:spPr>
            <p:txBody>
              <a:bodyPr/>
              <a:lstStyle/>
              <a:p>
                <a:r>
                  <a:rPr lang="fr-FR">
                    <a:noFill/>
                  </a:rPr>
                  <a:t> </a:t>
                </a:r>
              </a:p>
            </p:txBody>
          </p:sp>
        </mc:Fallback>
      </mc:AlternateContent>
      <p:sp>
        <p:nvSpPr>
          <p:cNvPr id="14" name="ZoneTexte 13">
            <a:extLst>
              <a:ext uri="{FF2B5EF4-FFF2-40B4-BE49-F238E27FC236}">
                <a16:creationId xmlns:a16="http://schemas.microsoft.com/office/drawing/2014/main" id="{A445ED13-CC60-EF20-8781-2E61883CE0AF}"/>
              </a:ext>
            </a:extLst>
          </p:cNvPr>
          <p:cNvSpPr txBox="1"/>
          <p:nvPr/>
        </p:nvSpPr>
        <p:spPr>
          <a:xfrm>
            <a:off x="645319" y="2687848"/>
            <a:ext cx="7784306" cy="1862048"/>
          </a:xfrm>
          <a:prstGeom prst="rect">
            <a:avLst/>
          </a:prstGeom>
          <a:solidFill>
            <a:schemeClr val="bg1">
              <a:lumMod val="85000"/>
            </a:schemeClr>
          </a:solidFill>
        </p:spPr>
        <p:txBody>
          <a:bodyPr wrap="square">
            <a:spAutoFit/>
          </a:bodyPr>
          <a:lstStyle/>
          <a:p>
            <a:pPr latinLnBrk="1">
              <a:spcAft>
                <a:spcPts val="1000"/>
              </a:spcAft>
            </a:pP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Library(lme4)</a:t>
            </a:r>
          </a:p>
          <a:p>
            <a:pPr latinLnBrk="1">
              <a:spcAft>
                <a:spcPts val="1000"/>
              </a:spcAft>
            </a:pP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mod2 </a:t>
            </a:r>
            <a:r>
              <a:rPr lang="en-GB" sz="1800" dirty="0">
                <a:solidFill>
                  <a:srgbClr val="8F5902"/>
                </a:solidFill>
                <a:effectLst/>
                <a:latin typeface="Consolas" panose="020B0609020204030204" pitchFamily="49" charset="0"/>
                <a:ea typeface="Calibri" panose="020F0502020204030204" pitchFamily="34" charset="0"/>
                <a:cs typeface="Times New Roman" panose="02020603050405020304" pitchFamily="18" charset="0"/>
              </a:rPr>
              <a:t>&lt;-</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8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glmer</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8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cbind</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8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nbpinsattac</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8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nbpins</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 </a:t>
            </a:r>
            <a:r>
              <a:rPr lang="en-GB" sz="18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nbpinsattac</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 </a:t>
            </a:r>
          </a:p>
          <a:p>
            <a:pPr latinLnBrk="1">
              <a:spcAft>
                <a:spcPts val="1000"/>
              </a:spcAft>
            </a:pPr>
            <a:r>
              <a:rPr lang="en-GB" sz="18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annee_resc</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 </a:t>
            </a:r>
          </a:p>
          <a:p>
            <a:pPr latinLnBrk="1">
              <a:spcAft>
                <a:spcPts val="1000"/>
              </a:spcAft>
            </a:pP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800" dirty="0">
                <a:solidFill>
                  <a:srgbClr val="0000CF"/>
                </a:solidFill>
                <a:effectLst/>
                <a:latin typeface="Consolas" panose="020B0609020204030204" pitchFamily="49" charset="0"/>
                <a:ea typeface="Calibri" panose="020F0502020204030204" pitchFamily="34" charset="0"/>
                <a:cs typeface="Times New Roman" panose="02020603050405020304" pitchFamily="18" charset="0"/>
              </a:rPr>
              <a:t>1</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 region/</a:t>
            </a:r>
            <a:r>
              <a:rPr lang="en-GB" sz="18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placette</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b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800" dirty="0">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family =</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binomial, </a:t>
            </a:r>
            <a:r>
              <a:rPr lang="en-GB" sz="1800" dirty="0">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data =</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8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aqui</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fr-FR" sz="1800" dirty="0">
              <a:effectLst/>
              <a:latin typeface="Consolas" panose="020B0609020204030204" pitchFamily="49" charset="0"/>
              <a:ea typeface="Calibri" panose="020F0502020204030204" pitchFamily="34" charset="0"/>
              <a:cs typeface="Times New Roman" panose="02020603050405020304" pitchFamily="18" charset="0"/>
            </a:endParaRPr>
          </a:p>
        </p:txBody>
      </p:sp>
      <p:pic>
        <p:nvPicPr>
          <p:cNvPr id="15" name="Image 14">
            <a:extLst>
              <a:ext uri="{FF2B5EF4-FFF2-40B4-BE49-F238E27FC236}">
                <a16:creationId xmlns:a16="http://schemas.microsoft.com/office/drawing/2014/main" id="{B57635B6-3109-2CDF-F253-F602B3F0171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56380" y="210325"/>
            <a:ext cx="4603139" cy="2292351"/>
          </a:xfrm>
          <a:prstGeom prst="rect">
            <a:avLst/>
          </a:prstGeom>
          <a:noFill/>
        </p:spPr>
      </p:pic>
    </p:spTree>
    <p:extLst>
      <p:ext uri="{BB962C8B-B14F-4D97-AF65-F5344CB8AC3E}">
        <p14:creationId xmlns:p14="http://schemas.microsoft.com/office/powerpoint/2010/main" val="1995897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C0C99CC-4216-573E-35DC-02536E3691CA}"/>
              </a:ext>
            </a:extLst>
          </p:cNvPr>
          <p:cNvSpPr>
            <a:spLocks noGrp="1"/>
          </p:cNvSpPr>
          <p:nvPr>
            <p:ph type="sldNum" sz="quarter" idx="12"/>
          </p:nvPr>
        </p:nvSpPr>
        <p:spPr/>
        <p:txBody>
          <a:bodyPr/>
          <a:lstStyle/>
          <a:p>
            <a:fld id="{6697765D-F622-4BC4-AC55-80A3CC4A834C}" type="slidenum">
              <a:rPr lang="fr-FR" smtClean="0"/>
              <a:pPr/>
              <a:t>21</a:t>
            </a:fld>
            <a:endParaRPr lang="fr-FR"/>
          </a:p>
        </p:txBody>
      </p:sp>
      <p:pic>
        <p:nvPicPr>
          <p:cNvPr id="5" name="Image 4">
            <a:extLst>
              <a:ext uri="{FF2B5EF4-FFF2-40B4-BE49-F238E27FC236}">
                <a16:creationId xmlns:a16="http://schemas.microsoft.com/office/drawing/2014/main" id="{97EBD463-0EF6-C777-A49D-572A96A76FCB}"/>
              </a:ext>
            </a:extLst>
          </p:cNvPr>
          <p:cNvPicPr>
            <a:picLocks noChangeAspect="1"/>
          </p:cNvPicPr>
          <p:nvPr/>
        </p:nvPicPr>
        <p:blipFill>
          <a:blip r:embed="rId2"/>
          <a:stretch>
            <a:fillRect/>
          </a:stretch>
        </p:blipFill>
        <p:spPr>
          <a:xfrm>
            <a:off x="390526" y="368617"/>
            <a:ext cx="3511376" cy="3555683"/>
          </a:xfrm>
          <a:prstGeom prst="rect">
            <a:avLst/>
          </a:prstGeom>
        </p:spPr>
      </p:pic>
      <p:pic>
        <p:nvPicPr>
          <p:cNvPr id="6" name="Image 5">
            <a:extLst>
              <a:ext uri="{FF2B5EF4-FFF2-40B4-BE49-F238E27FC236}">
                <a16:creationId xmlns:a16="http://schemas.microsoft.com/office/drawing/2014/main" id="{AD0BA02E-193B-F496-7687-B12780A93563}"/>
              </a:ext>
            </a:extLst>
          </p:cNvPr>
          <p:cNvPicPr>
            <a:picLocks noChangeAspect="1"/>
          </p:cNvPicPr>
          <p:nvPr/>
        </p:nvPicPr>
        <p:blipFill>
          <a:blip r:embed="rId3"/>
          <a:stretch>
            <a:fillRect/>
          </a:stretch>
        </p:blipFill>
        <p:spPr>
          <a:xfrm>
            <a:off x="4502944" y="368616"/>
            <a:ext cx="3240400" cy="3555683"/>
          </a:xfrm>
          <a:prstGeom prst="rect">
            <a:avLst/>
          </a:prstGeom>
        </p:spPr>
      </p:pic>
      <p:sp>
        <p:nvSpPr>
          <p:cNvPr id="7" name="ZoneTexte 6">
            <a:extLst>
              <a:ext uri="{FF2B5EF4-FFF2-40B4-BE49-F238E27FC236}">
                <a16:creationId xmlns:a16="http://schemas.microsoft.com/office/drawing/2014/main" id="{A44168E0-BB41-9077-1CA5-F5336DFB710F}"/>
              </a:ext>
            </a:extLst>
          </p:cNvPr>
          <p:cNvSpPr txBox="1"/>
          <p:nvPr/>
        </p:nvSpPr>
        <p:spPr>
          <a:xfrm>
            <a:off x="775096" y="4200454"/>
            <a:ext cx="7098507" cy="2031325"/>
          </a:xfrm>
          <a:prstGeom prst="rect">
            <a:avLst/>
          </a:prstGeom>
          <a:noFill/>
        </p:spPr>
        <p:txBody>
          <a:bodyPr wrap="square">
            <a:spAutoFit/>
          </a:bodyPr>
          <a:lstStyle/>
          <a:p>
            <a:pPr algn="ctr"/>
            <a:r>
              <a:rPr lang="fr-FR" dirty="0"/>
              <a:t>On vérifie les résidus comme dans tout modèle linéaire.</a:t>
            </a:r>
          </a:p>
          <a:p>
            <a:pPr algn="ctr"/>
            <a:endParaRPr lang="fr-FR" dirty="0"/>
          </a:p>
          <a:p>
            <a:pPr algn="ctr"/>
            <a:r>
              <a:rPr lang="fr-FR" dirty="0"/>
              <a:t>En théorie, on devrait vérifier les résidus de chaque strate : en pratique, on ne vérifie généralement que ceux de la première</a:t>
            </a:r>
          </a:p>
          <a:p>
            <a:pPr algn="ctr"/>
            <a:endParaRPr lang="fr-FR" dirty="0"/>
          </a:p>
          <a:p>
            <a:pPr algn="ctr"/>
            <a:r>
              <a:rPr lang="fr-FR" dirty="0"/>
              <a:t>L’hétéroscédasticité détectée à droite n’est en réalité liée qu’à une petite vingtaine de points – on laisse tomber</a:t>
            </a:r>
          </a:p>
        </p:txBody>
      </p:sp>
    </p:spTree>
    <p:extLst>
      <p:ext uri="{BB962C8B-B14F-4D97-AF65-F5344CB8AC3E}">
        <p14:creationId xmlns:p14="http://schemas.microsoft.com/office/powerpoint/2010/main" val="3505411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D385219-E3D0-426F-734C-85BED876A221}"/>
              </a:ext>
            </a:extLst>
          </p:cNvPr>
          <p:cNvSpPr>
            <a:spLocks noGrp="1"/>
          </p:cNvSpPr>
          <p:nvPr>
            <p:ph type="sldNum" sz="quarter" idx="12"/>
          </p:nvPr>
        </p:nvSpPr>
        <p:spPr/>
        <p:txBody>
          <a:bodyPr/>
          <a:lstStyle/>
          <a:p>
            <a:fld id="{6697765D-F622-4BC4-AC55-80A3CC4A834C}" type="slidenum">
              <a:rPr lang="fr-FR" smtClean="0"/>
              <a:pPr/>
              <a:t>22</a:t>
            </a:fld>
            <a:endParaRPr lang="fr-FR"/>
          </a:p>
        </p:txBody>
      </p:sp>
      <p:sp>
        <p:nvSpPr>
          <p:cNvPr id="6" name="ZoneTexte 5">
            <a:extLst>
              <a:ext uri="{FF2B5EF4-FFF2-40B4-BE49-F238E27FC236}">
                <a16:creationId xmlns:a16="http://schemas.microsoft.com/office/drawing/2014/main" id="{F9DA22D3-625A-B931-424E-EA73E49E40CB}"/>
              </a:ext>
            </a:extLst>
          </p:cNvPr>
          <p:cNvSpPr txBox="1"/>
          <p:nvPr/>
        </p:nvSpPr>
        <p:spPr>
          <a:xfrm>
            <a:off x="381000" y="411134"/>
            <a:ext cx="8134350" cy="5945217"/>
          </a:xfrm>
          <a:prstGeom prst="rect">
            <a:avLst/>
          </a:prstGeom>
          <a:solidFill>
            <a:schemeClr val="bg1">
              <a:lumMod val="85000"/>
            </a:schemeClr>
          </a:solidFill>
        </p:spPr>
        <p:txBody>
          <a:bodyPr wrap="square">
            <a:spAutoFit/>
          </a:bodyPr>
          <a:lstStyle/>
          <a:p>
            <a:pPr latinLnBrk="1">
              <a:spcAft>
                <a:spcPts val="1000"/>
              </a:spcAft>
            </a:pP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summary</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(mod2)</a:t>
            </a:r>
            <a:endParaRPr lang="fr-FR" sz="1200" dirty="0">
              <a:effectLst/>
              <a:latin typeface="Consolas" panose="020B0609020204030204" pitchFamily="49" charset="0"/>
              <a:ea typeface="Calibri" panose="020F0502020204030204" pitchFamily="34" charset="0"/>
              <a:cs typeface="Times New Roman" panose="02020603050405020304" pitchFamily="18" charset="0"/>
            </a:endParaRPr>
          </a:p>
          <a:p>
            <a:pPr latinLnBrk="1">
              <a:spcAft>
                <a:spcPts val="1000"/>
              </a:spcAft>
            </a:pP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Generalized</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linear</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mixed model fit by maximum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likelihood</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(Laplace</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Approximation)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glmerMod</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Family: binomial  (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logit</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Formula: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cbind</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nbpinsattac</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nbpins</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nbpinsattac</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annee_resc</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 (1 |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region</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/placette)</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Data: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aqui</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AIC      BIC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logLik</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deviance</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df.resid</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7477.8   7492.9  -3734.9   7469.8      315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Scaled</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residuals</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Min       1Q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Median</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3Q      Max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-22.6995  -2.2075  -0.8919   1.6497  23.2264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Random</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effects</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Groups          Name        Variance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Std.Dev</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placette:region</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(Intercept) 2.2736   1.5078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region</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(Intercept) 0.4732   0.6879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Number</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of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obs</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319, groups: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placette:region</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38;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region</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5</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Fixed</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effects</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Estimate</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Std.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Error</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z value Pr(&gt;|z|)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(Intercept) -3.698954   0.402895  -9.181   &lt;2e-16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annee_resc</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0.049029   0.004051  12.103   &lt;2e-16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Signif</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codes:  0 '***' 0.001 '**' 0.01 '*' 0.05 '.' 0.1 ' ' 1</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Correlation</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of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Fixed</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Effects</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Intr</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annee_resc</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-0.148</a:t>
            </a:r>
            <a:endParaRPr lang="fr-FR" sz="1200" dirty="0">
              <a:effectLst/>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439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8DCD15C-EDD6-A844-CD0F-C1A294D00169}"/>
              </a:ext>
            </a:extLst>
          </p:cNvPr>
          <p:cNvSpPr>
            <a:spLocks noGrp="1"/>
          </p:cNvSpPr>
          <p:nvPr>
            <p:ph type="sldNum" sz="quarter" idx="12"/>
          </p:nvPr>
        </p:nvSpPr>
        <p:spPr/>
        <p:txBody>
          <a:bodyPr/>
          <a:lstStyle/>
          <a:p>
            <a:fld id="{6697765D-F622-4BC4-AC55-80A3CC4A834C}" type="slidenum">
              <a:rPr lang="fr-FR" smtClean="0"/>
              <a:pPr/>
              <a:t>23</a:t>
            </a:fld>
            <a:endParaRPr lang="fr-FR"/>
          </a:p>
        </p:txBody>
      </p:sp>
      <p:sp>
        <p:nvSpPr>
          <p:cNvPr id="6" name="ZoneTexte 5">
            <a:extLst>
              <a:ext uri="{FF2B5EF4-FFF2-40B4-BE49-F238E27FC236}">
                <a16:creationId xmlns:a16="http://schemas.microsoft.com/office/drawing/2014/main" id="{062D7C82-BE38-4747-CE41-C6DB9118B447}"/>
              </a:ext>
            </a:extLst>
          </p:cNvPr>
          <p:cNvSpPr txBox="1"/>
          <p:nvPr/>
        </p:nvSpPr>
        <p:spPr>
          <a:xfrm>
            <a:off x="104775" y="1154723"/>
            <a:ext cx="8943975" cy="1728678"/>
          </a:xfrm>
          <a:prstGeom prst="rect">
            <a:avLst/>
          </a:prstGeom>
          <a:solidFill>
            <a:schemeClr val="bg1">
              <a:lumMod val="85000"/>
            </a:schemeClr>
          </a:solidFill>
        </p:spPr>
        <p:txBody>
          <a:bodyPr wrap="square">
            <a:spAutoFit/>
          </a:bodyPr>
          <a:lstStyle/>
          <a:p>
            <a:pPr latinLnBrk="1">
              <a:spcAft>
                <a:spcPts val="1000"/>
              </a:spcAft>
            </a:pP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library(</a:t>
            </a:r>
            <a:r>
              <a:rPr lang="en-GB"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broom.mixed</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b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tidy(mod2, </a:t>
            </a:r>
            <a:r>
              <a:rPr lang="en-GB" sz="1400" dirty="0">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conf.int =</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TRUE, </a:t>
            </a:r>
            <a:r>
              <a:rPr lang="en-GB" sz="1400" dirty="0">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exponentiate =</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TRUE, </a:t>
            </a:r>
            <a:r>
              <a:rPr lang="en-GB" sz="1400" dirty="0">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effects =</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400" dirty="0">
                <a:solidFill>
                  <a:srgbClr val="4E9A06"/>
                </a:solidFill>
                <a:effectLst/>
                <a:latin typeface="Consolas" panose="020B0609020204030204" pitchFamily="49" charset="0"/>
                <a:ea typeface="Calibri" panose="020F0502020204030204" pitchFamily="34" charset="0"/>
                <a:cs typeface="Times New Roman" panose="02020603050405020304" pitchFamily="18" charset="0"/>
              </a:rPr>
              <a:t>"fixed"</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400" dirty="0" err="1">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conf.method</a:t>
            </a:r>
            <a:r>
              <a:rPr lang="en-GB" sz="1400" dirty="0">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400" dirty="0">
                <a:solidFill>
                  <a:srgbClr val="4E9A06"/>
                </a:solidFill>
                <a:effectLst/>
                <a:latin typeface="Consolas" panose="020B0609020204030204" pitchFamily="49" charset="0"/>
                <a:ea typeface="Calibri" panose="020F0502020204030204" pitchFamily="34" charset="0"/>
                <a:cs typeface="Times New Roman" panose="02020603050405020304" pitchFamily="18" charset="0"/>
              </a:rPr>
              <a:t>"Wald"</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fr-FR" sz="1400" dirty="0">
              <a:effectLst/>
              <a:latin typeface="Consolas" panose="020B0609020204030204" pitchFamily="49" charset="0"/>
              <a:ea typeface="Calibri" panose="020F0502020204030204" pitchFamily="34" charset="0"/>
              <a:cs typeface="Times New Roman" panose="02020603050405020304" pitchFamily="18" charset="0"/>
            </a:endParaRPr>
          </a:p>
          <a:p>
            <a:pPr latinLnBrk="1">
              <a:spcAft>
                <a:spcPts val="1000"/>
              </a:spcAft>
            </a:pP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 A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tibble</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2 × 8</a:t>
            </a:r>
            <a:b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effect</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term</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estimate</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std.error</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statistic</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p.value</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conf.low</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conf.high</a:t>
            </a:r>
            <a:b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chr</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chr</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a:t>
            </a:r>
            <a:b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1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fixed</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(Intercept)   0.0247   0.00997     -9.18 4.27e-20   0.0112    0.0545</a:t>
            </a:r>
            <a:b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2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fixed</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annee_resc</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1.05     0.00425     12.1  1.02e-33   1.04      1.06</a:t>
            </a:r>
            <a:endParaRPr lang="fr-FR" sz="14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8" name="ZoneTexte 7">
            <a:extLst>
              <a:ext uri="{FF2B5EF4-FFF2-40B4-BE49-F238E27FC236}">
                <a16:creationId xmlns:a16="http://schemas.microsoft.com/office/drawing/2014/main" id="{4876DACC-1D67-8159-AFD7-BB05BA394EA9}"/>
              </a:ext>
            </a:extLst>
          </p:cNvPr>
          <p:cNvSpPr txBox="1"/>
          <p:nvPr/>
        </p:nvSpPr>
        <p:spPr>
          <a:xfrm>
            <a:off x="104774" y="543610"/>
            <a:ext cx="6353175" cy="369332"/>
          </a:xfrm>
          <a:prstGeom prst="rect">
            <a:avLst/>
          </a:prstGeom>
          <a:noFill/>
        </p:spPr>
        <p:txBody>
          <a:bodyPr wrap="square">
            <a:spAutoFit/>
          </a:bodyPr>
          <a:lstStyle/>
          <a:p>
            <a:r>
              <a:rPr lang="fr-FR" dirty="0" err="1"/>
              <a:t>Odds</a:t>
            </a:r>
            <a:r>
              <a:rPr lang="fr-FR" dirty="0"/>
              <a:t> – ratios (IC de Wald, approximatif mais rapide)</a:t>
            </a:r>
          </a:p>
        </p:txBody>
      </p:sp>
      <p:sp>
        <p:nvSpPr>
          <p:cNvPr id="10" name="ZoneTexte 9">
            <a:extLst>
              <a:ext uri="{FF2B5EF4-FFF2-40B4-BE49-F238E27FC236}">
                <a16:creationId xmlns:a16="http://schemas.microsoft.com/office/drawing/2014/main" id="{0ADA830C-0B56-FEE9-6631-C0FBA81A2EF9}"/>
              </a:ext>
            </a:extLst>
          </p:cNvPr>
          <p:cNvSpPr txBox="1"/>
          <p:nvPr/>
        </p:nvSpPr>
        <p:spPr>
          <a:xfrm>
            <a:off x="104775" y="3903589"/>
            <a:ext cx="8943975" cy="2200602"/>
          </a:xfrm>
          <a:prstGeom prst="rect">
            <a:avLst/>
          </a:prstGeom>
          <a:solidFill>
            <a:schemeClr val="bg1">
              <a:lumMod val="85000"/>
            </a:schemeClr>
          </a:solidFill>
        </p:spPr>
        <p:txBody>
          <a:bodyPr wrap="square">
            <a:spAutoFit/>
          </a:bodyPr>
          <a:lstStyle/>
          <a:p>
            <a:pPr latinLnBrk="1">
              <a:spcAft>
                <a:spcPts val="1000"/>
              </a:spcAft>
            </a:pP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tidy(mod2, </a:t>
            </a:r>
            <a:r>
              <a:rPr lang="en-GB" sz="1400" dirty="0">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conf.int =</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TRUE, </a:t>
            </a:r>
            <a:r>
              <a:rPr lang="en-GB" sz="1400" dirty="0">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exponentiate =</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TRUE, </a:t>
            </a:r>
            <a:r>
              <a:rPr lang="en-GB" sz="1400" dirty="0">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effects =</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400" dirty="0">
                <a:solidFill>
                  <a:srgbClr val="4E9A06"/>
                </a:solidFill>
                <a:effectLst/>
                <a:latin typeface="Consolas" panose="020B0609020204030204" pitchFamily="49" charset="0"/>
                <a:ea typeface="Calibri" panose="020F0502020204030204" pitchFamily="34" charset="0"/>
                <a:cs typeface="Times New Roman" panose="02020603050405020304" pitchFamily="18" charset="0"/>
              </a:rPr>
              <a:t>"fixed"</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p>
          <a:p>
            <a:pPr latinLnBrk="1">
              <a:spcAft>
                <a:spcPts val="1000"/>
              </a:spcAft>
            </a:pPr>
            <a:r>
              <a:rPr lang="en-GB" sz="1400" dirty="0" err="1">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conf.method</a:t>
            </a:r>
            <a:r>
              <a:rPr lang="en-GB" sz="1400" dirty="0">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400" dirty="0">
                <a:solidFill>
                  <a:srgbClr val="4E9A06"/>
                </a:solidFill>
                <a:effectLst/>
                <a:latin typeface="Consolas" panose="020B0609020204030204" pitchFamily="49" charset="0"/>
                <a:ea typeface="Calibri" panose="020F0502020204030204" pitchFamily="34" charset="0"/>
                <a:cs typeface="Times New Roman" panose="02020603050405020304" pitchFamily="18" charset="0"/>
              </a:rPr>
              <a:t>"profile"</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fr-FR" sz="1400" dirty="0">
              <a:effectLst/>
              <a:latin typeface="Consolas" panose="020B0609020204030204" pitchFamily="49" charset="0"/>
              <a:ea typeface="Calibri" panose="020F0502020204030204" pitchFamily="34" charset="0"/>
              <a:cs typeface="Times New Roman" panose="02020603050405020304" pitchFamily="18" charset="0"/>
            </a:endParaRPr>
          </a:p>
          <a:p>
            <a:pPr latinLnBrk="1">
              <a:spcAft>
                <a:spcPts val="1000"/>
              </a:spcAft>
            </a:pP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Computing</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profile confidence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intervals</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endParaRPr lang="fr-FR" sz="1400" dirty="0">
              <a:effectLst/>
              <a:latin typeface="Consolas" panose="020B0609020204030204" pitchFamily="49" charset="0"/>
              <a:ea typeface="Calibri" panose="020F0502020204030204" pitchFamily="34" charset="0"/>
              <a:cs typeface="Times New Roman" panose="02020603050405020304" pitchFamily="18" charset="0"/>
            </a:endParaRPr>
          </a:p>
          <a:p>
            <a:pPr latinLnBrk="1">
              <a:spcAft>
                <a:spcPts val="1000"/>
              </a:spcAft>
            </a:pP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 A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tibble</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2 × 8</a:t>
            </a:r>
            <a:b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effect</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term</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estimate</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std.error</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statistic</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p.value</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conf.low</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conf.high</a:t>
            </a:r>
            <a:b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chr</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chr</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a:t>
            </a:r>
            <a:b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1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fixed</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(Intercept)   0.0247   0.00997     -9.18 4.27e-20  0.00951    0.0629</a:t>
            </a:r>
            <a:b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2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fixed</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annee_resc</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1.05     0.00425     12.1  1.02e-33  1.04       1.06</a:t>
            </a:r>
            <a:endParaRPr lang="fr-FR" sz="14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1" name="ZoneTexte 10">
            <a:extLst>
              <a:ext uri="{FF2B5EF4-FFF2-40B4-BE49-F238E27FC236}">
                <a16:creationId xmlns:a16="http://schemas.microsoft.com/office/drawing/2014/main" id="{30B4994B-45C1-71A8-ED3B-F456520D5493}"/>
              </a:ext>
            </a:extLst>
          </p:cNvPr>
          <p:cNvSpPr txBox="1"/>
          <p:nvPr/>
        </p:nvSpPr>
        <p:spPr>
          <a:xfrm>
            <a:off x="171449" y="3408177"/>
            <a:ext cx="6353175" cy="369332"/>
          </a:xfrm>
          <a:prstGeom prst="rect">
            <a:avLst/>
          </a:prstGeom>
          <a:noFill/>
        </p:spPr>
        <p:txBody>
          <a:bodyPr wrap="square">
            <a:spAutoFit/>
          </a:bodyPr>
          <a:lstStyle/>
          <a:p>
            <a:r>
              <a:rPr lang="fr-FR" dirty="0" err="1"/>
              <a:t>Odds</a:t>
            </a:r>
            <a:r>
              <a:rPr lang="fr-FR" dirty="0"/>
              <a:t> – ratios (IC par profilage, plus correct mais lent)</a:t>
            </a:r>
          </a:p>
        </p:txBody>
      </p:sp>
    </p:spTree>
    <p:extLst>
      <p:ext uri="{BB962C8B-B14F-4D97-AF65-F5344CB8AC3E}">
        <p14:creationId xmlns:p14="http://schemas.microsoft.com/office/powerpoint/2010/main" val="3323932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AB40CD2-96FF-934C-8AC0-62AEBB33107D}"/>
              </a:ext>
            </a:extLst>
          </p:cNvPr>
          <p:cNvSpPr>
            <a:spLocks noGrp="1"/>
          </p:cNvSpPr>
          <p:nvPr>
            <p:ph type="sldNum" sz="quarter" idx="12"/>
          </p:nvPr>
        </p:nvSpPr>
        <p:spPr/>
        <p:txBody>
          <a:bodyPr/>
          <a:lstStyle/>
          <a:p>
            <a:fld id="{6697765D-F622-4BC4-AC55-80A3CC4A834C}" type="slidenum">
              <a:rPr lang="fr-FR" smtClean="0"/>
              <a:pPr/>
              <a:t>24</a:t>
            </a:fld>
            <a:endParaRPr lang="fr-FR"/>
          </a:p>
        </p:txBody>
      </p:sp>
      <p:pic>
        <p:nvPicPr>
          <p:cNvPr id="5" name="Image 4">
            <a:extLst>
              <a:ext uri="{FF2B5EF4-FFF2-40B4-BE49-F238E27FC236}">
                <a16:creationId xmlns:a16="http://schemas.microsoft.com/office/drawing/2014/main" id="{019875E8-6C90-126C-6906-A269B9576E7B}"/>
              </a:ext>
            </a:extLst>
          </p:cNvPr>
          <p:cNvPicPr>
            <a:picLocks noChangeAspect="1"/>
          </p:cNvPicPr>
          <p:nvPr/>
        </p:nvPicPr>
        <p:blipFill>
          <a:blip r:embed="rId2"/>
          <a:stretch>
            <a:fillRect/>
          </a:stretch>
        </p:blipFill>
        <p:spPr>
          <a:xfrm>
            <a:off x="1392555" y="869316"/>
            <a:ext cx="5760720" cy="5852160"/>
          </a:xfrm>
          <a:prstGeom prst="rect">
            <a:avLst/>
          </a:prstGeom>
        </p:spPr>
      </p:pic>
      <p:sp>
        <p:nvSpPr>
          <p:cNvPr id="6" name="ZoneTexte 5">
            <a:extLst>
              <a:ext uri="{FF2B5EF4-FFF2-40B4-BE49-F238E27FC236}">
                <a16:creationId xmlns:a16="http://schemas.microsoft.com/office/drawing/2014/main" id="{8E83578F-5859-1D18-BFB4-56AC193404C4}"/>
              </a:ext>
            </a:extLst>
          </p:cNvPr>
          <p:cNvSpPr txBox="1"/>
          <p:nvPr/>
        </p:nvSpPr>
        <p:spPr>
          <a:xfrm>
            <a:off x="523874" y="334060"/>
            <a:ext cx="7646671" cy="646331"/>
          </a:xfrm>
          <a:prstGeom prst="rect">
            <a:avLst/>
          </a:prstGeom>
          <a:noFill/>
        </p:spPr>
        <p:txBody>
          <a:bodyPr wrap="square">
            <a:spAutoFit/>
          </a:bodyPr>
          <a:lstStyle/>
          <a:p>
            <a:r>
              <a:rPr lang="fr-FR" dirty="0"/>
              <a:t>Prédiction populationnelle (tenant compte des effets aléatoires, mais pas de leur incertitude – en général préféré pour l’inférence)</a:t>
            </a:r>
          </a:p>
        </p:txBody>
      </p:sp>
    </p:spTree>
    <p:extLst>
      <p:ext uri="{BB962C8B-B14F-4D97-AF65-F5344CB8AC3E}">
        <p14:creationId xmlns:p14="http://schemas.microsoft.com/office/powerpoint/2010/main" val="1971751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3645B4A-4DE4-C6B0-21DC-CF956F70AA80}"/>
              </a:ext>
            </a:extLst>
          </p:cNvPr>
          <p:cNvSpPr>
            <a:spLocks noGrp="1"/>
          </p:cNvSpPr>
          <p:nvPr>
            <p:ph type="sldNum" sz="quarter" idx="12"/>
          </p:nvPr>
        </p:nvSpPr>
        <p:spPr/>
        <p:txBody>
          <a:bodyPr/>
          <a:lstStyle/>
          <a:p>
            <a:fld id="{6697765D-F622-4BC4-AC55-80A3CC4A834C}" type="slidenum">
              <a:rPr lang="fr-FR" smtClean="0"/>
              <a:pPr/>
              <a:t>25</a:t>
            </a:fld>
            <a:endParaRPr lang="fr-FR"/>
          </a:p>
        </p:txBody>
      </p:sp>
      <p:pic>
        <p:nvPicPr>
          <p:cNvPr id="5" name="Image 4">
            <a:extLst>
              <a:ext uri="{FF2B5EF4-FFF2-40B4-BE49-F238E27FC236}">
                <a16:creationId xmlns:a16="http://schemas.microsoft.com/office/drawing/2014/main" id="{0E0A6881-5582-65B7-02E8-789DBECB8749}"/>
              </a:ext>
            </a:extLst>
          </p:cNvPr>
          <p:cNvPicPr>
            <a:picLocks noChangeAspect="1"/>
          </p:cNvPicPr>
          <p:nvPr/>
        </p:nvPicPr>
        <p:blipFill rotWithShape="1">
          <a:blip r:embed="rId2"/>
          <a:srcRect t="10750"/>
          <a:stretch/>
        </p:blipFill>
        <p:spPr>
          <a:xfrm>
            <a:off x="1691640" y="1095375"/>
            <a:ext cx="5760720" cy="5306377"/>
          </a:xfrm>
          <a:prstGeom prst="rect">
            <a:avLst/>
          </a:prstGeom>
        </p:spPr>
      </p:pic>
      <p:sp>
        <p:nvSpPr>
          <p:cNvPr id="6" name="ZoneTexte 5">
            <a:extLst>
              <a:ext uri="{FF2B5EF4-FFF2-40B4-BE49-F238E27FC236}">
                <a16:creationId xmlns:a16="http://schemas.microsoft.com/office/drawing/2014/main" id="{40ECC4E8-6C4B-971C-5FA5-5F5743CF78ED}"/>
              </a:ext>
            </a:extLst>
          </p:cNvPr>
          <p:cNvSpPr txBox="1"/>
          <p:nvPr/>
        </p:nvSpPr>
        <p:spPr>
          <a:xfrm>
            <a:off x="523874" y="334060"/>
            <a:ext cx="7646671" cy="646331"/>
          </a:xfrm>
          <a:prstGeom prst="rect">
            <a:avLst/>
          </a:prstGeom>
          <a:noFill/>
        </p:spPr>
        <p:txBody>
          <a:bodyPr wrap="square">
            <a:spAutoFit/>
          </a:bodyPr>
          <a:lstStyle/>
          <a:p>
            <a:r>
              <a:rPr lang="fr-FR" dirty="0"/>
              <a:t>Prédiction populationnelle (tenant compte des effets aléatoires, et de leur incertitude – en général préféré pour faire de la prédiction)</a:t>
            </a:r>
          </a:p>
        </p:txBody>
      </p:sp>
    </p:spTree>
    <p:extLst>
      <p:ext uri="{BB962C8B-B14F-4D97-AF65-F5344CB8AC3E}">
        <p14:creationId xmlns:p14="http://schemas.microsoft.com/office/powerpoint/2010/main" val="427539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EF1E6B5-8B9B-36B4-768B-D2A999170D8A}"/>
              </a:ext>
            </a:extLst>
          </p:cNvPr>
          <p:cNvSpPr>
            <a:spLocks noGrp="1"/>
          </p:cNvSpPr>
          <p:nvPr>
            <p:ph type="sldNum" sz="quarter" idx="12"/>
          </p:nvPr>
        </p:nvSpPr>
        <p:spPr/>
        <p:txBody>
          <a:bodyPr/>
          <a:lstStyle/>
          <a:p>
            <a:fld id="{6697765D-F622-4BC4-AC55-80A3CC4A834C}" type="slidenum">
              <a:rPr lang="fr-FR" smtClean="0"/>
              <a:pPr/>
              <a:t>26</a:t>
            </a:fld>
            <a:endParaRPr lang="fr-FR"/>
          </a:p>
        </p:txBody>
      </p:sp>
      <p:sp>
        <p:nvSpPr>
          <p:cNvPr id="8" name="ZoneTexte 7">
            <a:extLst>
              <a:ext uri="{FF2B5EF4-FFF2-40B4-BE49-F238E27FC236}">
                <a16:creationId xmlns:a16="http://schemas.microsoft.com/office/drawing/2014/main" id="{33CBDCE3-7795-B7BE-7FA0-E699295E5AC4}"/>
              </a:ext>
            </a:extLst>
          </p:cNvPr>
          <p:cNvSpPr txBox="1"/>
          <p:nvPr/>
        </p:nvSpPr>
        <p:spPr>
          <a:xfrm>
            <a:off x="523874" y="334060"/>
            <a:ext cx="7646671" cy="369332"/>
          </a:xfrm>
          <a:prstGeom prst="rect">
            <a:avLst/>
          </a:prstGeom>
          <a:noFill/>
        </p:spPr>
        <p:txBody>
          <a:bodyPr wrap="square">
            <a:spAutoFit/>
          </a:bodyPr>
          <a:lstStyle/>
          <a:p>
            <a:r>
              <a:rPr lang="fr-FR" dirty="0"/>
              <a:t>Effets aléatoires</a:t>
            </a:r>
          </a:p>
        </p:txBody>
      </p:sp>
      <p:pic>
        <p:nvPicPr>
          <p:cNvPr id="9" name="Image 8">
            <a:extLst>
              <a:ext uri="{FF2B5EF4-FFF2-40B4-BE49-F238E27FC236}">
                <a16:creationId xmlns:a16="http://schemas.microsoft.com/office/drawing/2014/main" id="{DFCCF8B1-0299-BD5D-4E90-C6E59EEC4CC2}"/>
              </a:ext>
            </a:extLst>
          </p:cNvPr>
          <p:cNvPicPr>
            <a:picLocks noChangeAspect="1"/>
          </p:cNvPicPr>
          <p:nvPr/>
        </p:nvPicPr>
        <p:blipFill>
          <a:blip r:embed="rId2"/>
          <a:stretch>
            <a:fillRect/>
          </a:stretch>
        </p:blipFill>
        <p:spPr>
          <a:xfrm>
            <a:off x="714375" y="857050"/>
            <a:ext cx="7048500" cy="5864426"/>
          </a:xfrm>
          <a:prstGeom prst="rect">
            <a:avLst/>
          </a:prstGeom>
        </p:spPr>
      </p:pic>
    </p:spTree>
    <p:extLst>
      <p:ext uri="{BB962C8B-B14F-4D97-AF65-F5344CB8AC3E}">
        <p14:creationId xmlns:p14="http://schemas.microsoft.com/office/powerpoint/2010/main" val="2528430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40900ECB-C662-C21F-3B66-80081DA27CAE}"/>
              </a:ext>
            </a:extLst>
          </p:cNvPr>
          <p:cNvSpPr>
            <a:spLocks noGrp="1"/>
          </p:cNvSpPr>
          <p:nvPr>
            <p:ph type="sldNum" sz="quarter" idx="12"/>
          </p:nvPr>
        </p:nvSpPr>
        <p:spPr/>
        <p:txBody>
          <a:bodyPr/>
          <a:lstStyle/>
          <a:p>
            <a:fld id="{6697765D-F622-4BC4-AC55-80A3CC4A834C}" type="slidenum">
              <a:rPr lang="fr-FR" smtClean="0"/>
              <a:pPr/>
              <a:t>27</a:t>
            </a:fld>
            <a:endParaRPr lang="fr-FR"/>
          </a:p>
        </p:txBody>
      </p:sp>
      <p:sp>
        <p:nvSpPr>
          <p:cNvPr id="6" name="ZoneTexte 5">
            <a:extLst>
              <a:ext uri="{FF2B5EF4-FFF2-40B4-BE49-F238E27FC236}">
                <a16:creationId xmlns:a16="http://schemas.microsoft.com/office/drawing/2014/main" id="{C72E1C17-0144-0835-BE89-920F1D978845}"/>
              </a:ext>
            </a:extLst>
          </p:cNvPr>
          <p:cNvSpPr txBox="1"/>
          <p:nvPr/>
        </p:nvSpPr>
        <p:spPr>
          <a:xfrm>
            <a:off x="228600" y="1585630"/>
            <a:ext cx="8810625" cy="2200602"/>
          </a:xfrm>
          <a:prstGeom prst="rect">
            <a:avLst/>
          </a:prstGeom>
          <a:solidFill>
            <a:schemeClr val="bg1">
              <a:lumMod val="85000"/>
            </a:schemeClr>
          </a:solidFill>
        </p:spPr>
        <p:txBody>
          <a:bodyPr wrap="square">
            <a:spAutoFit/>
          </a:bodyPr>
          <a:lstStyle/>
          <a:p>
            <a:pPr latinLnBrk="1">
              <a:spcAft>
                <a:spcPts val="1000"/>
              </a:spcAft>
            </a:pP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library(</a:t>
            </a:r>
            <a:r>
              <a:rPr lang="en-GB"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MuMIn</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b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en-GB"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r.squaredGLMM</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(mod2)</a:t>
            </a:r>
            <a:endParaRPr lang="fr-FR" sz="1400" dirty="0">
              <a:effectLst/>
              <a:latin typeface="Consolas" panose="020B0609020204030204" pitchFamily="49" charset="0"/>
              <a:ea typeface="Calibri" panose="020F0502020204030204" pitchFamily="34" charset="0"/>
              <a:cs typeface="Times New Roman" panose="02020603050405020304" pitchFamily="18" charset="0"/>
            </a:endParaRPr>
          </a:p>
          <a:p>
            <a:pPr latinLnBrk="1">
              <a:spcAft>
                <a:spcPts val="1000"/>
              </a:spcAft>
            </a:pP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Warning: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r.squaredGLMM</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now</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calculates</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revised</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statistic</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See</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the help page.</a:t>
            </a:r>
            <a:endParaRPr lang="fr-FR" sz="1400" dirty="0">
              <a:effectLst/>
              <a:latin typeface="Consolas" panose="020B0609020204030204" pitchFamily="49" charset="0"/>
              <a:ea typeface="Calibri" panose="020F0502020204030204" pitchFamily="34" charset="0"/>
              <a:cs typeface="Times New Roman" panose="02020603050405020304" pitchFamily="18" charset="0"/>
            </a:endParaRPr>
          </a:p>
          <a:p>
            <a:pPr latinLnBrk="1">
              <a:spcAft>
                <a:spcPts val="1000"/>
              </a:spcAft>
            </a:pP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Warning: the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null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model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is</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correct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only</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if all variables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used</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by the original</a:t>
            </a:r>
            <a:b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model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remain</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unchanged</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fr-FR" sz="1400" dirty="0">
              <a:effectLst/>
              <a:latin typeface="Consolas" panose="020B0609020204030204" pitchFamily="49" charset="0"/>
              <a:ea typeface="Calibri" panose="020F0502020204030204" pitchFamily="34" charset="0"/>
              <a:cs typeface="Times New Roman" panose="02020603050405020304" pitchFamily="18" charset="0"/>
            </a:endParaRPr>
          </a:p>
          <a:p>
            <a:pPr latinLnBrk="1">
              <a:spcAft>
                <a:spcPts val="1000"/>
              </a:spcAft>
            </a:pP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R2m       R2c</a:t>
            </a:r>
            <a:b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theoretical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0.04963904 0.9946232</a:t>
            </a:r>
            <a:b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delta       0.04910875 0.9839977</a:t>
            </a:r>
            <a:endParaRPr lang="fr-FR" sz="14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7" name="ZoneTexte 6">
            <a:extLst>
              <a:ext uri="{FF2B5EF4-FFF2-40B4-BE49-F238E27FC236}">
                <a16:creationId xmlns:a16="http://schemas.microsoft.com/office/drawing/2014/main" id="{99AC8618-E997-CB6B-5A93-77D235E9C155}"/>
              </a:ext>
            </a:extLst>
          </p:cNvPr>
          <p:cNvSpPr txBox="1"/>
          <p:nvPr/>
        </p:nvSpPr>
        <p:spPr>
          <a:xfrm>
            <a:off x="523874" y="334060"/>
            <a:ext cx="7646671" cy="369332"/>
          </a:xfrm>
          <a:prstGeom prst="rect">
            <a:avLst/>
          </a:prstGeom>
          <a:noFill/>
        </p:spPr>
        <p:txBody>
          <a:bodyPr wrap="square">
            <a:spAutoFit/>
          </a:bodyPr>
          <a:lstStyle/>
          <a:p>
            <a:r>
              <a:rPr lang="fr-FR" dirty="0"/>
              <a:t>Ajustement</a:t>
            </a:r>
          </a:p>
        </p:txBody>
      </p:sp>
      <p:cxnSp>
        <p:nvCxnSpPr>
          <p:cNvPr id="8" name="Connecteur droit avec flèche 7">
            <a:extLst>
              <a:ext uri="{FF2B5EF4-FFF2-40B4-BE49-F238E27FC236}">
                <a16:creationId xmlns:a16="http://schemas.microsoft.com/office/drawing/2014/main" id="{02AECBCD-BE9C-5231-DAD2-BF7CF27038DE}"/>
              </a:ext>
            </a:extLst>
          </p:cNvPr>
          <p:cNvCxnSpPr/>
          <p:nvPr/>
        </p:nvCxnSpPr>
        <p:spPr>
          <a:xfrm flipH="1">
            <a:off x="1563919" y="4010881"/>
            <a:ext cx="606176" cy="9657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4DDA08EC-BEDB-5DCD-F542-0009E5AA36BF}"/>
              </a:ext>
            </a:extLst>
          </p:cNvPr>
          <p:cNvCxnSpPr/>
          <p:nvPr/>
        </p:nvCxnSpPr>
        <p:spPr>
          <a:xfrm>
            <a:off x="3711219" y="4010881"/>
            <a:ext cx="441788" cy="9011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94811A90-53D5-E726-33AE-11C3DE9BAE6D}"/>
              </a:ext>
            </a:extLst>
          </p:cNvPr>
          <p:cNvSpPr txBox="1"/>
          <p:nvPr/>
        </p:nvSpPr>
        <p:spPr>
          <a:xfrm>
            <a:off x="1315627" y="4976652"/>
            <a:ext cx="2138737" cy="923330"/>
          </a:xfrm>
          <a:prstGeom prst="rect">
            <a:avLst/>
          </a:prstGeom>
          <a:noFill/>
        </p:spPr>
        <p:txBody>
          <a:bodyPr wrap="square" rtlCol="0">
            <a:spAutoFit/>
          </a:bodyPr>
          <a:lstStyle/>
          <a:p>
            <a:r>
              <a:rPr lang="fr-FR" dirty="0"/>
              <a:t>Variance expliquée par les </a:t>
            </a:r>
            <a:r>
              <a:rPr lang="fr-FR" b="1" u="sng" dirty="0"/>
              <a:t>effets fixes</a:t>
            </a:r>
          </a:p>
        </p:txBody>
      </p:sp>
      <p:sp>
        <p:nvSpPr>
          <p:cNvPr id="11" name="ZoneTexte 10">
            <a:extLst>
              <a:ext uri="{FF2B5EF4-FFF2-40B4-BE49-F238E27FC236}">
                <a16:creationId xmlns:a16="http://schemas.microsoft.com/office/drawing/2014/main" id="{2B48466B-89CA-6656-6EA5-09B53F4563E5}"/>
              </a:ext>
            </a:extLst>
          </p:cNvPr>
          <p:cNvSpPr txBox="1"/>
          <p:nvPr/>
        </p:nvSpPr>
        <p:spPr>
          <a:xfrm>
            <a:off x="3932113" y="4975914"/>
            <a:ext cx="3457254" cy="923330"/>
          </a:xfrm>
          <a:prstGeom prst="rect">
            <a:avLst/>
          </a:prstGeom>
          <a:noFill/>
        </p:spPr>
        <p:txBody>
          <a:bodyPr wrap="square" rtlCol="0">
            <a:spAutoFit/>
          </a:bodyPr>
          <a:lstStyle/>
          <a:p>
            <a:r>
              <a:rPr lang="fr-FR" dirty="0"/>
              <a:t>Variance </a:t>
            </a:r>
          </a:p>
          <a:p>
            <a:r>
              <a:rPr lang="fr-FR" dirty="0"/>
              <a:t>expliquée par les </a:t>
            </a:r>
          </a:p>
          <a:p>
            <a:r>
              <a:rPr lang="fr-FR" b="1" u="sng" dirty="0"/>
              <a:t>effets fixes + effets aléatoires</a:t>
            </a:r>
          </a:p>
        </p:txBody>
      </p:sp>
    </p:spTree>
    <p:extLst>
      <p:ext uri="{BB962C8B-B14F-4D97-AF65-F5344CB8AC3E}">
        <p14:creationId xmlns:p14="http://schemas.microsoft.com/office/powerpoint/2010/main" val="3339776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78F949C7-97BE-5699-F32A-EE0F3B86F906}"/>
              </a:ext>
            </a:extLst>
          </p:cNvPr>
          <p:cNvSpPr>
            <a:spLocks noGrp="1"/>
          </p:cNvSpPr>
          <p:nvPr>
            <p:ph type="sldNum" sz="quarter" idx="12"/>
          </p:nvPr>
        </p:nvSpPr>
        <p:spPr/>
        <p:txBody>
          <a:bodyPr/>
          <a:lstStyle/>
          <a:p>
            <a:fld id="{6697765D-F622-4BC4-AC55-80A3CC4A834C}" type="slidenum">
              <a:rPr lang="fr-FR" smtClean="0"/>
              <a:pPr/>
              <a:t>28</a:t>
            </a:fld>
            <a:endParaRPr lang="fr-FR"/>
          </a:p>
        </p:txBody>
      </p:sp>
      <p:sp>
        <p:nvSpPr>
          <p:cNvPr id="5" name="ZoneTexte 4">
            <a:extLst>
              <a:ext uri="{FF2B5EF4-FFF2-40B4-BE49-F238E27FC236}">
                <a16:creationId xmlns:a16="http://schemas.microsoft.com/office/drawing/2014/main" id="{63388F99-EB31-FA84-092A-904FF6F7D2CD}"/>
              </a:ext>
            </a:extLst>
          </p:cNvPr>
          <p:cNvSpPr txBox="1"/>
          <p:nvPr/>
        </p:nvSpPr>
        <p:spPr>
          <a:xfrm>
            <a:off x="523874" y="334060"/>
            <a:ext cx="7646671" cy="923330"/>
          </a:xfrm>
          <a:prstGeom prst="rect">
            <a:avLst/>
          </a:prstGeom>
          <a:noFill/>
        </p:spPr>
        <p:txBody>
          <a:bodyPr wrap="square">
            <a:spAutoFit/>
          </a:bodyPr>
          <a:lstStyle/>
          <a:p>
            <a:r>
              <a:rPr lang="fr-FR" b="1" dirty="0"/>
              <a:t>Que changent réellement les effets aléatoires?</a:t>
            </a:r>
          </a:p>
          <a:p>
            <a:endParaRPr lang="fr-FR" dirty="0"/>
          </a:p>
          <a:p>
            <a:r>
              <a:rPr lang="fr-FR" dirty="0"/>
              <a:t>On revient à notre simulation du début</a:t>
            </a:r>
          </a:p>
        </p:txBody>
      </p:sp>
      <p:sp>
        <p:nvSpPr>
          <p:cNvPr id="6" name="Rectangle 1">
            <a:extLst>
              <a:ext uri="{FF2B5EF4-FFF2-40B4-BE49-F238E27FC236}">
                <a16:creationId xmlns:a16="http://schemas.microsoft.com/office/drawing/2014/main" id="{91A3DC8D-54F7-197A-8A60-E091ECA258E1}"/>
              </a:ext>
            </a:extLst>
          </p:cNvPr>
          <p:cNvSpPr>
            <a:spLocks noChangeArrowheads="1"/>
          </p:cNvSpPr>
          <p:nvPr/>
        </p:nvSpPr>
        <p:spPr bwMode="auto">
          <a:xfrm>
            <a:off x="675861" y="1845512"/>
            <a:ext cx="5578450" cy="1477328"/>
          </a:xfrm>
          <a:prstGeom prst="rect">
            <a:avLst/>
          </a:prstGeom>
          <a:solidFill>
            <a:schemeClr val="bg1">
              <a:lumMod val="85000"/>
            </a:schemeClr>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FF"/>
                </a:solidFill>
                <a:effectLst/>
                <a:latin typeface="Lucida Console" panose="020B0609040504020204" pitchFamily="49" charset="0"/>
              </a:rPr>
              <a:t>&gt; </a:t>
            </a:r>
            <a:r>
              <a:rPr kumimoji="0" lang="fr-FR" altLang="fr-FR" sz="1200" b="0" i="0" u="none" strike="noStrike" cap="none" normalizeH="0" baseline="0" dirty="0" err="1">
                <a:ln>
                  <a:noFill/>
                </a:ln>
                <a:solidFill>
                  <a:srgbClr val="0000FF"/>
                </a:solidFill>
                <a:effectLst/>
                <a:latin typeface="Lucida Console" panose="020B0609040504020204" pitchFamily="49" charset="0"/>
              </a:rPr>
              <a:t>m.rand</a:t>
            </a:r>
            <a:r>
              <a:rPr kumimoji="0" lang="fr-FR" altLang="fr-FR" sz="1200" b="0" i="0" u="none" strike="noStrike" cap="none" normalizeH="0" baseline="0" dirty="0">
                <a:ln>
                  <a:noFill/>
                </a:ln>
                <a:solidFill>
                  <a:srgbClr val="0000FF"/>
                </a:solidFill>
                <a:effectLst/>
                <a:latin typeface="Lucida Console" panose="020B0609040504020204" pitchFamily="49" charset="0"/>
              </a:rPr>
              <a:t> = </a:t>
            </a:r>
            <a:r>
              <a:rPr kumimoji="0" lang="fr-FR" altLang="fr-FR" sz="1200" b="0" i="0" u="none" strike="noStrike" cap="none" normalizeH="0" baseline="0" dirty="0" err="1">
                <a:ln>
                  <a:noFill/>
                </a:ln>
                <a:solidFill>
                  <a:srgbClr val="0000FF"/>
                </a:solidFill>
                <a:effectLst/>
                <a:latin typeface="Lucida Console" panose="020B0609040504020204" pitchFamily="49" charset="0"/>
              </a:rPr>
              <a:t>lmer</a:t>
            </a:r>
            <a:r>
              <a:rPr kumimoji="0" lang="fr-FR" altLang="fr-FR" sz="1200" b="0" i="0" u="none" strike="noStrike" cap="none" normalizeH="0" baseline="0" dirty="0">
                <a:ln>
                  <a:noFill/>
                </a:ln>
                <a:solidFill>
                  <a:srgbClr val="0000FF"/>
                </a:solidFill>
                <a:effectLst/>
                <a:latin typeface="Lucida Console" panose="020B0609040504020204" pitchFamily="49" charset="0"/>
              </a:rPr>
              <a:t>(</a:t>
            </a:r>
            <a:r>
              <a:rPr kumimoji="0" lang="fr-FR" altLang="fr-FR" sz="1200" b="0" i="0" u="none" strike="noStrike" cap="none" normalizeH="0" baseline="0" dirty="0" err="1">
                <a:ln>
                  <a:noFill/>
                </a:ln>
                <a:solidFill>
                  <a:srgbClr val="0000FF"/>
                </a:solidFill>
                <a:effectLst/>
                <a:latin typeface="Lucida Console" panose="020B0609040504020204" pitchFamily="49" charset="0"/>
              </a:rPr>
              <a:t>var.rep~predicteur</a:t>
            </a:r>
            <a:r>
              <a:rPr kumimoji="0" lang="fr-FR" altLang="fr-FR" sz="1200" b="0" i="0" u="none" strike="noStrike" cap="none" normalizeH="0" baseline="0" dirty="0">
                <a:ln>
                  <a:noFill/>
                </a:ln>
                <a:solidFill>
                  <a:srgbClr val="0000FF"/>
                </a:solidFill>
                <a:effectLst/>
                <a:latin typeface="Lucida Console" panose="020B0609040504020204" pitchFamily="49" charset="0"/>
              </a:rPr>
              <a:t>+(1|blocs),data=</a:t>
            </a:r>
            <a:r>
              <a:rPr kumimoji="0" lang="fr-FR" altLang="fr-FR" sz="1200" b="0" i="0" u="none" strike="noStrike" cap="none" normalizeH="0" baseline="0" dirty="0" err="1">
                <a:ln>
                  <a:noFill/>
                </a:ln>
                <a:solidFill>
                  <a:srgbClr val="0000FF"/>
                </a:solidFill>
                <a:effectLst/>
                <a:latin typeface="Lucida Console" panose="020B0609040504020204" pitchFamily="49" charset="0"/>
              </a:rPr>
              <a:t>data.sim</a:t>
            </a:r>
            <a:r>
              <a:rPr kumimoji="0" lang="fr-FR" altLang="fr-FR" sz="1200" b="0" i="0" u="none" strike="noStrike" cap="none" normalizeH="0" baseline="0" dirty="0">
                <a:ln>
                  <a:noFill/>
                </a:ln>
                <a:solidFill>
                  <a:srgbClr val="0000FF"/>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FF"/>
                </a:solidFill>
                <a:effectLst/>
                <a:latin typeface="Lucida Console" panose="020B0609040504020204" pitchFamily="49" charset="0"/>
              </a:rPr>
              <a:t>&gt; </a:t>
            </a:r>
            <a:r>
              <a:rPr kumimoji="0" lang="fr-FR" altLang="fr-FR" sz="1200" b="0" i="0" u="none" strike="noStrike" cap="none" normalizeH="0" baseline="0" dirty="0" err="1">
                <a:ln>
                  <a:noFill/>
                </a:ln>
                <a:solidFill>
                  <a:srgbClr val="0000FF"/>
                </a:solidFill>
                <a:effectLst/>
                <a:latin typeface="Lucida Console" panose="020B0609040504020204" pitchFamily="49" charset="0"/>
              </a:rPr>
              <a:t>confint</a:t>
            </a:r>
            <a:r>
              <a:rPr kumimoji="0" lang="fr-FR" altLang="fr-FR" sz="1200" b="0" i="0" u="none" strike="noStrike" cap="none" normalizeH="0" baseline="0" dirty="0">
                <a:ln>
                  <a:noFill/>
                </a:ln>
                <a:solidFill>
                  <a:srgbClr val="0000FF"/>
                </a:solidFill>
                <a:effectLst/>
                <a:latin typeface="Lucida Console" panose="020B0609040504020204" pitchFamily="49" charset="0"/>
              </a:rPr>
              <a:t>(</a:t>
            </a:r>
            <a:r>
              <a:rPr kumimoji="0" lang="fr-FR" altLang="fr-FR" sz="1200" b="0" i="0" u="none" strike="noStrike" cap="none" normalizeH="0" baseline="0" dirty="0" err="1">
                <a:ln>
                  <a:noFill/>
                </a:ln>
                <a:solidFill>
                  <a:srgbClr val="0000FF"/>
                </a:solidFill>
                <a:effectLst/>
                <a:latin typeface="Lucida Console" panose="020B0609040504020204" pitchFamily="49" charset="0"/>
              </a:rPr>
              <a:t>m.rand</a:t>
            </a:r>
            <a:r>
              <a:rPr kumimoji="0" lang="fr-FR" altLang="fr-FR" sz="1200" b="0" i="0" u="none" strike="noStrike" cap="none" normalizeH="0" baseline="0" dirty="0">
                <a:ln>
                  <a:noFill/>
                </a:ln>
                <a:solidFill>
                  <a:srgbClr val="0000FF"/>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5060B"/>
                </a:solidFill>
                <a:effectLst/>
                <a:latin typeface="Lucida Console" panose="020B0609040504020204" pitchFamily="49" charset="0"/>
              </a:rPr>
              <a:t>Computing</a:t>
            </a:r>
            <a:r>
              <a:rPr kumimoji="0" lang="fr-FR" altLang="fr-FR" sz="1200" b="0" i="0" u="none" strike="noStrike" cap="none" normalizeH="0" baseline="0" dirty="0">
                <a:ln>
                  <a:noFill/>
                </a:ln>
                <a:solidFill>
                  <a:srgbClr val="C5060B"/>
                </a:solidFill>
                <a:effectLst/>
                <a:latin typeface="Lucida Console" panose="020B0609040504020204" pitchFamily="49" charset="0"/>
              </a:rPr>
              <a:t> profile confidence </a:t>
            </a:r>
            <a:r>
              <a:rPr kumimoji="0" lang="fr-FR" altLang="fr-FR" sz="1200" b="0" i="0" u="none" strike="noStrike" cap="none" normalizeH="0" baseline="0" dirty="0" err="1">
                <a:ln>
                  <a:noFill/>
                </a:ln>
                <a:solidFill>
                  <a:srgbClr val="C5060B"/>
                </a:solidFill>
                <a:effectLst/>
                <a:latin typeface="Lucida Console" panose="020B0609040504020204" pitchFamily="49" charset="0"/>
              </a:rPr>
              <a:t>intervals</a:t>
            </a:r>
            <a:r>
              <a:rPr kumimoji="0" lang="fr-FR" altLang="fr-FR" sz="1200" b="0" i="0" u="none" strike="noStrike" cap="none" normalizeH="0" baseline="0" dirty="0">
                <a:ln>
                  <a:noFill/>
                </a:ln>
                <a:solidFill>
                  <a:srgbClr val="C5060B"/>
                </a:solidFill>
                <a:effectLst/>
                <a:latin typeface="Lucida Console" panose="020B0609040504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Lucida Console" panose="020B0609040504020204" pitchFamily="49" charset="0"/>
              </a:rPr>
              <a:t>		2.5 % 	97.5 %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Lucida Console" panose="020B0609040504020204" pitchFamily="49" charset="0"/>
              </a:rPr>
              <a:t>.sig01 		6.9199486 12.950620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Lucida Console" panose="020B0609040504020204" pitchFamily="49" charset="0"/>
              </a:rPr>
              <a:t>.sigma 		1.0518888 1.180246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Lucida Console" panose="020B0609040504020204" pitchFamily="49" charset="0"/>
              </a:rPr>
              <a:t>(Intercept) 	-0.7898115 7.648352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000000"/>
                </a:solidFill>
                <a:effectLst/>
                <a:latin typeface="Lucida Console" panose="020B0609040504020204" pitchFamily="49" charset="0"/>
              </a:rPr>
              <a:t>predicteur</a:t>
            </a:r>
            <a:r>
              <a:rPr kumimoji="0" lang="fr-FR" altLang="fr-FR" sz="1200" b="0" i="0" u="none" strike="noStrike" cap="none" normalizeH="0" baseline="0" dirty="0">
                <a:ln>
                  <a:noFill/>
                </a:ln>
                <a:solidFill>
                  <a:srgbClr val="000000"/>
                </a:solidFill>
                <a:effectLst/>
                <a:latin typeface="Lucida Console" panose="020B0609040504020204" pitchFamily="49" charset="0"/>
              </a:rPr>
              <a:t> 	-5.0399569 -4.864599</a:t>
            </a:r>
            <a:r>
              <a:rPr kumimoji="0" lang="fr-FR" altLang="fr-FR" sz="1000"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75FC636-65AD-2EA0-2FF5-98545B9B174F}"/>
              </a:ext>
            </a:extLst>
          </p:cNvPr>
          <p:cNvSpPr txBox="1"/>
          <p:nvPr/>
        </p:nvSpPr>
        <p:spPr>
          <a:xfrm>
            <a:off x="675861" y="3429000"/>
            <a:ext cx="7646671" cy="1200329"/>
          </a:xfrm>
          <a:prstGeom prst="rect">
            <a:avLst/>
          </a:prstGeom>
          <a:noFill/>
        </p:spPr>
        <p:txBody>
          <a:bodyPr wrap="square">
            <a:spAutoFit/>
          </a:bodyPr>
          <a:lstStyle/>
          <a:p>
            <a:r>
              <a:rPr lang="fr-FR" dirty="0"/>
              <a:t>Cette fois on obtient bien : </a:t>
            </a:r>
          </a:p>
          <a:p>
            <a:endParaRPr lang="fr-FR" dirty="0"/>
          </a:p>
          <a:p>
            <a:pPr marL="285750" indent="-285750">
              <a:buFontTx/>
              <a:buChar char="-"/>
            </a:pPr>
            <a:r>
              <a:rPr lang="fr-FR" dirty="0"/>
              <a:t>Le bon intervalle de confiance sur l’intercept</a:t>
            </a:r>
          </a:p>
          <a:p>
            <a:pPr marL="285750" indent="-285750">
              <a:buFontTx/>
              <a:buChar char="-"/>
            </a:pPr>
            <a:r>
              <a:rPr lang="fr-FR" dirty="0"/>
              <a:t>Une estimation populationnelle</a:t>
            </a:r>
          </a:p>
        </p:txBody>
      </p:sp>
      <p:sp>
        <p:nvSpPr>
          <p:cNvPr id="8" name="Rectangle 3">
            <a:extLst>
              <a:ext uri="{FF2B5EF4-FFF2-40B4-BE49-F238E27FC236}">
                <a16:creationId xmlns:a16="http://schemas.microsoft.com/office/drawing/2014/main" id="{5E6AC670-FF43-C898-1526-5E64CB100CCF}"/>
              </a:ext>
            </a:extLst>
          </p:cNvPr>
          <p:cNvSpPr>
            <a:spLocks noChangeArrowheads="1"/>
          </p:cNvSpPr>
          <p:nvPr/>
        </p:nvSpPr>
        <p:spPr bwMode="auto">
          <a:xfrm>
            <a:off x="675861" y="5081143"/>
            <a:ext cx="3271729" cy="1077218"/>
          </a:xfrm>
          <a:prstGeom prst="rect">
            <a:avLst/>
          </a:prstGeom>
          <a:solidFill>
            <a:schemeClr val="bg1">
              <a:lumMod val="85000"/>
            </a:schemeClr>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FF"/>
                </a:solidFill>
                <a:effectLst/>
                <a:latin typeface="Lucida Console" panose="020B0609040504020204" pitchFamily="49" charset="0"/>
              </a:rPr>
              <a:t>&gt; </a:t>
            </a:r>
            <a:r>
              <a:rPr kumimoji="0" lang="fr-FR" altLang="fr-FR" sz="1400" b="0" i="0" u="none" strike="noStrike" cap="none" normalizeH="0" baseline="0" dirty="0" err="1">
                <a:ln>
                  <a:noFill/>
                </a:ln>
                <a:solidFill>
                  <a:srgbClr val="0000FF"/>
                </a:solidFill>
                <a:effectLst/>
                <a:latin typeface="Lucida Console" panose="020B0609040504020204" pitchFamily="49" charset="0"/>
              </a:rPr>
              <a:t>confint</a:t>
            </a:r>
            <a:r>
              <a:rPr kumimoji="0" lang="fr-FR" altLang="fr-FR" sz="1400" b="0" i="0" u="none" strike="noStrike" cap="none" normalizeH="0" baseline="0" dirty="0">
                <a:ln>
                  <a:noFill/>
                </a:ln>
                <a:solidFill>
                  <a:srgbClr val="0000FF"/>
                </a:solidFill>
                <a:effectLst/>
                <a:latin typeface="Lucida Console" panose="020B0609040504020204" pitchFamily="49" charset="0"/>
              </a:rPr>
              <a:t>(</a:t>
            </a:r>
            <a:r>
              <a:rPr kumimoji="0" lang="fr-FR" altLang="fr-FR" sz="1400" b="0" i="0" u="none" strike="noStrike" cap="none" normalizeH="0" baseline="0" dirty="0" err="1">
                <a:ln>
                  <a:noFill/>
                </a:ln>
                <a:solidFill>
                  <a:srgbClr val="0000FF"/>
                </a:solidFill>
                <a:effectLst/>
                <a:latin typeface="Lucida Console" panose="020B0609040504020204" pitchFamily="49" charset="0"/>
              </a:rPr>
              <a:t>m.naif</a:t>
            </a:r>
            <a:r>
              <a:rPr kumimoji="0" lang="fr-FR" altLang="fr-FR" sz="1400" b="0" i="0" u="none" strike="noStrike" cap="none" normalizeH="0" baseline="0" dirty="0">
                <a:ln>
                  <a:noFill/>
                </a:ln>
                <a:solidFill>
                  <a:srgbClr val="0000FF"/>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		2.5 % 97.5 % </a:t>
            </a:r>
          </a:p>
          <a:p>
            <a:pPr eaLnBrk="0" fontAlgn="base" hangingPunct="0">
              <a:spcBef>
                <a:spcPct val="0"/>
              </a:spcBef>
              <a:spcAft>
                <a:spcPct val="0"/>
              </a:spcAft>
            </a:pPr>
            <a:r>
              <a:rPr kumimoji="0" lang="fr-FR" altLang="fr-FR" sz="1400" b="0" i="0" u="none" strike="noStrike" cap="none" normalizeH="0" baseline="0" dirty="0">
                <a:ln>
                  <a:noFill/>
                </a:ln>
                <a:solidFill>
                  <a:srgbClr val="000000"/>
                </a:solidFill>
                <a:effectLst/>
                <a:latin typeface="Lucida Console" panose="020B0609040504020204" pitchFamily="49" charset="0"/>
              </a:rPr>
              <a:t>(Intercept) 6.683952 7.696486 </a:t>
            </a:r>
          </a:p>
          <a:p>
            <a:pPr eaLnBrk="0" fontAlgn="base" hangingPunct="0">
              <a:spcBef>
                <a:spcPct val="0"/>
              </a:spcBef>
              <a:spcAft>
                <a:spcPct val="0"/>
              </a:spcAft>
            </a:pPr>
            <a:endParaRPr kumimoji="0" lang="fr-FR" altLang="fr-FR" sz="1400" b="0" i="0" u="none" strike="noStrike" cap="none" normalizeH="0" baseline="0" dirty="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000000"/>
                </a:solidFill>
                <a:effectLst/>
                <a:latin typeface="Lucida Console" panose="020B0609040504020204" pitchFamily="49" charset="0"/>
              </a:rPr>
              <a:t>predicteur</a:t>
            </a:r>
            <a:r>
              <a:rPr kumimoji="0" lang="fr-FR" altLang="fr-FR" sz="1400" b="0" i="0" u="none" strike="noStrike" cap="none" normalizeH="0" baseline="0" dirty="0">
                <a:ln>
                  <a:noFill/>
                </a:ln>
                <a:solidFill>
                  <a:srgbClr val="000000"/>
                </a:solidFill>
                <a:effectLst/>
                <a:latin typeface="Lucida Console" panose="020B0609040504020204" pitchFamily="49" charset="0"/>
              </a:rPr>
              <a:t> -5.677467 -4.593069</a:t>
            </a:r>
            <a:r>
              <a:rPr kumimoji="0" lang="fr-FR" altLang="fr-FR" sz="1400" b="0" i="0" u="none" strike="noStrike" cap="none" normalizeH="0" baseline="0" dirty="0">
                <a:ln>
                  <a:noFill/>
                </a:ln>
                <a:solidFill>
                  <a:schemeClr val="tx1"/>
                </a:solidFill>
                <a:effectLst/>
              </a:rPr>
              <a:t> </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D8C2022-0428-786D-C72F-D9537A18DDD9}"/>
              </a:ext>
            </a:extLst>
          </p:cNvPr>
          <p:cNvSpPr txBox="1"/>
          <p:nvPr/>
        </p:nvSpPr>
        <p:spPr>
          <a:xfrm>
            <a:off x="4347209" y="5494450"/>
            <a:ext cx="4263391" cy="646331"/>
          </a:xfrm>
          <a:prstGeom prst="rect">
            <a:avLst/>
          </a:prstGeom>
          <a:noFill/>
        </p:spPr>
        <p:txBody>
          <a:bodyPr wrap="square">
            <a:spAutoFit/>
          </a:bodyPr>
          <a:lstStyle/>
          <a:p>
            <a:r>
              <a:rPr lang="fr-FR" dirty="0"/>
              <a:t>Le modèle naïf (sans stratification) </a:t>
            </a:r>
          </a:p>
          <a:p>
            <a:r>
              <a:rPr lang="fr-FR" dirty="0"/>
              <a:t>pour rappel</a:t>
            </a:r>
          </a:p>
        </p:txBody>
      </p:sp>
    </p:spTree>
    <p:extLst>
      <p:ext uri="{BB962C8B-B14F-4D97-AF65-F5344CB8AC3E}">
        <p14:creationId xmlns:p14="http://schemas.microsoft.com/office/powerpoint/2010/main" val="2458351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ED9F86D-4E71-C550-9C96-4A1FBAA7901E}"/>
              </a:ext>
            </a:extLst>
          </p:cNvPr>
          <p:cNvSpPr>
            <a:spLocks noGrp="1"/>
          </p:cNvSpPr>
          <p:nvPr>
            <p:ph type="sldNum" sz="quarter" idx="12"/>
          </p:nvPr>
        </p:nvSpPr>
        <p:spPr/>
        <p:txBody>
          <a:bodyPr/>
          <a:lstStyle/>
          <a:p>
            <a:fld id="{6697765D-F622-4BC4-AC55-80A3CC4A834C}" type="slidenum">
              <a:rPr lang="fr-FR" smtClean="0"/>
              <a:pPr/>
              <a:t>29</a:t>
            </a:fld>
            <a:endParaRPr lang="fr-FR"/>
          </a:p>
        </p:txBody>
      </p:sp>
      <p:pic>
        <p:nvPicPr>
          <p:cNvPr id="5" name="Image 4">
            <a:extLst>
              <a:ext uri="{FF2B5EF4-FFF2-40B4-BE49-F238E27FC236}">
                <a16:creationId xmlns:a16="http://schemas.microsoft.com/office/drawing/2014/main" id="{26DDFD6E-3C6C-8B67-65FA-FE5513326EA7}"/>
              </a:ext>
            </a:extLst>
          </p:cNvPr>
          <p:cNvPicPr>
            <a:picLocks noChangeAspect="1"/>
          </p:cNvPicPr>
          <p:nvPr/>
        </p:nvPicPr>
        <p:blipFill rotWithShape="1">
          <a:blip r:embed="rId2"/>
          <a:srcRect r="34671"/>
          <a:stretch/>
        </p:blipFill>
        <p:spPr>
          <a:xfrm>
            <a:off x="4502347" y="897432"/>
            <a:ext cx="4305300" cy="5334908"/>
          </a:xfrm>
          <a:prstGeom prst="rect">
            <a:avLst/>
          </a:prstGeom>
        </p:spPr>
      </p:pic>
      <p:sp>
        <p:nvSpPr>
          <p:cNvPr id="6" name="ZoneTexte 5">
            <a:extLst>
              <a:ext uri="{FF2B5EF4-FFF2-40B4-BE49-F238E27FC236}">
                <a16:creationId xmlns:a16="http://schemas.microsoft.com/office/drawing/2014/main" id="{FCB28470-845A-4AA6-32F9-0055B20C2B9A}"/>
              </a:ext>
            </a:extLst>
          </p:cNvPr>
          <p:cNvSpPr txBox="1"/>
          <p:nvPr/>
        </p:nvSpPr>
        <p:spPr>
          <a:xfrm>
            <a:off x="523874" y="334060"/>
            <a:ext cx="7646671" cy="923330"/>
          </a:xfrm>
          <a:prstGeom prst="rect">
            <a:avLst/>
          </a:prstGeom>
          <a:noFill/>
        </p:spPr>
        <p:txBody>
          <a:bodyPr wrap="square">
            <a:spAutoFit/>
          </a:bodyPr>
          <a:lstStyle/>
          <a:p>
            <a:r>
              <a:rPr lang="fr-FR" b="1" dirty="0"/>
              <a:t>Un intérêt du modèle hiérarchique : la propagation des erreurs</a:t>
            </a:r>
          </a:p>
          <a:p>
            <a:endParaRPr lang="fr-FR" dirty="0"/>
          </a:p>
          <a:p>
            <a:endParaRPr lang="fr-FR" dirty="0"/>
          </a:p>
        </p:txBody>
      </p:sp>
      <p:sp>
        <p:nvSpPr>
          <p:cNvPr id="8" name="ZoneTexte 7">
            <a:extLst>
              <a:ext uri="{FF2B5EF4-FFF2-40B4-BE49-F238E27FC236}">
                <a16:creationId xmlns:a16="http://schemas.microsoft.com/office/drawing/2014/main" id="{9B2AE1DD-1B15-1E1B-8FDA-7ACC13BEF26B}"/>
              </a:ext>
            </a:extLst>
          </p:cNvPr>
          <p:cNvSpPr txBox="1"/>
          <p:nvPr/>
        </p:nvSpPr>
        <p:spPr>
          <a:xfrm>
            <a:off x="5286375" y="1038155"/>
            <a:ext cx="4572000" cy="646331"/>
          </a:xfrm>
          <a:prstGeom prst="rect">
            <a:avLst/>
          </a:prstGeom>
          <a:noFill/>
        </p:spPr>
        <p:txBody>
          <a:bodyPr wrap="square">
            <a:spAutoFit/>
          </a:bodyPr>
          <a:lstStyle/>
          <a:p>
            <a:r>
              <a:rPr lang="fr-FR" dirty="0"/>
              <a:t>Certaines régions sont mieux échantillonnées que d’autres</a:t>
            </a:r>
          </a:p>
        </p:txBody>
      </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B396C0DC-2669-A061-7A16-D60080FA5CCE}"/>
                  </a:ext>
                </a:extLst>
              </p:cNvPr>
              <p:cNvSpPr txBox="1"/>
              <p:nvPr/>
            </p:nvSpPr>
            <p:spPr>
              <a:xfrm>
                <a:off x="35125" y="1419994"/>
                <a:ext cx="4572000" cy="9003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fr-FR" i="1" smtClean="0">
                              <a:solidFill>
                                <a:srgbClr val="836967"/>
                              </a:solidFill>
                              <a:latin typeface="Cambria Math" panose="02040503050406030204" pitchFamily="18" charset="0"/>
                            </a:rPr>
                          </m:ctrlPr>
                        </m:dPr>
                        <m:e>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𝑙𝑜𝑔𝑖𝑡</m:t>
                              </m:r>
                              <m:d>
                                <m:dPr>
                                  <m:endChr m:val=""/>
                                  <m:ctrlPr>
                                    <a:rPr lang="fr-FR" i="1">
                                      <a:latin typeface="Cambria Math" panose="02040503050406030204" pitchFamily="18" charset="0"/>
                                    </a:rPr>
                                  </m:ctrlPr>
                                </m:dPr>
                                <m:e>
                                  <m:r>
                                    <a:rPr lang="fr-FR" i="1">
                                      <a:latin typeface="Cambria Math" panose="02040503050406030204" pitchFamily="18" charset="0"/>
                                    </a:rPr>
                                    <m:t>𝑝</m:t>
                                  </m:r>
                                </m:e>
                              </m:d>
                            </m:e>
                            <m:sub>
                              <m:r>
                                <a:rPr lang="fr-FR" i="1">
                                  <a:latin typeface="Cambria Math" panose="02040503050406030204" pitchFamily="18" charset="0"/>
                                </a:rPr>
                                <m:t>𝑖</m:t>
                              </m:r>
                              <m:r>
                                <a:rPr lang="fr-FR" i="0">
                                  <a:latin typeface="Cambria Math" panose="02040503050406030204" pitchFamily="18" charset="0"/>
                                </a:rPr>
                                <m:t>,</m:t>
                              </m:r>
                              <m:r>
                                <a:rPr lang="fr-FR" i="1">
                                  <a:latin typeface="Cambria Math" panose="02040503050406030204" pitchFamily="18" charset="0"/>
                                </a:rPr>
                                <m:t>𝑡</m:t>
                              </m:r>
                            </m:sub>
                          </m:sSub>
                        </m:e>
                      </m:d>
                      <m:r>
                        <a:rPr lang="fr-FR" i="0">
                          <a:latin typeface="Cambria Math" panose="02040503050406030204" pitchFamily="18" charset="0"/>
                        </a:rPr>
                        <m:t>=</m:t>
                      </m:r>
                      <m:r>
                        <a:rPr lang="fr-FR" i="1">
                          <a:latin typeface="Cambria Math" panose="02040503050406030204" pitchFamily="18" charset="0"/>
                        </a:rPr>
                        <m:t>𝛼</m:t>
                      </m:r>
                      <m:r>
                        <a:rPr lang="fr-FR" i="0">
                          <a:latin typeface="Cambria Math" panose="02040503050406030204" pitchFamily="18" charset="0"/>
                        </a:rPr>
                        <m:t> +</m:t>
                      </m:r>
                      <m:r>
                        <a:rPr lang="fr-FR" i="1">
                          <a:latin typeface="Cambria Math" panose="02040503050406030204" pitchFamily="18" charset="0"/>
                        </a:rPr>
                        <m:t>𝛽</m:t>
                      </m:r>
                      <m:r>
                        <a:rPr lang="fr-FR"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𝑎𝑛𝑛</m:t>
                          </m:r>
                          <m:r>
                            <a:rPr lang="fr-FR" i="0">
                              <a:latin typeface="Cambria Math" panose="02040503050406030204" pitchFamily="18" charset="0"/>
                            </a:rPr>
                            <m:t>é</m:t>
                          </m:r>
                          <m:r>
                            <a:rPr lang="fr-FR" i="1">
                              <a:latin typeface="Cambria Math" panose="02040503050406030204" pitchFamily="18" charset="0"/>
                            </a:rPr>
                            <m:t>𝑒</m:t>
                          </m:r>
                        </m:e>
                        <m:sub>
                          <m:r>
                            <a:rPr lang="fr-FR" i="1">
                              <a:latin typeface="Cambria Math" panose="02040503050406030204" pitchFamily="18" charset="0"/>
                            </a:rPr>
                            <m:t>𝑡</m:t>
                          </m:r>
                        </m:sub>
                      </m:sSub>
                      <m:r>
                        <a:rPr lang="fr-FR" b="0" i="0"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𝑧</m:t>
                          </m:r>
                          <m:r>
                            <a:rPr lang="fr-FR" b="0" i="1" smtClean="0">
                              <a:latin typeface="Cambria Math" panose="02040503050406030204" pitchFamily="18" charset="0"/>
                            </a:rPr>
                            <m:t>=2</m:t>
                          </m:r>
                        </m:sub>
                        <m:sup>
                          <m:r>
                            <a:rPr lang="fr-FR" b="0" i="1" smtClean="0">
                              <a:latin typeface="Cambria Math" panose="02040503050406030204" pitchFamily="18" charset="0"/>
                            </a:rPr>
                            <m:t>𝑍</m:t>
                          </m:r>
                        </m:sup>
                        <m:e>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𝜃</m:t>
                              </m:r>
                            </m:e>
                            <m:sub>
                              <m:r>
                                <a:rPr lang="fr-FR" i="1">
                                  <a:latin typeface="Cambria Math" panose="02040503050406030204" pitchFamily="18" charset="0"/>
                                </a:rPr>
                                <m:t>𝑧</m:t>
                              </m:r>
                            </m:sub>
                          </m:sSub>
                        </m:e>
                      </m:nary>
                      <m:r>
                        <a:rPr lang="fr-FR"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𝜀</m:t>
                          </m:r>
                        </m:e>
                        <m:sub>
                          <m:r>
                            <a:rPr lang="fr-FR" i="1">
                              <a:latin typeface="Cambria Math" panose="02040503050406030204" pitchFamily="18" charset="0"/>
                            </a:rPr>
                            <m:t>𝑖</m:t>
                          </m:r>
                          <m:r>
                            <a:rPr lang="fr-FR" i="0">
                              <a:latin typeface="Cambria Math" panose="02040503050406030204" pitchFamily="18" charset="0"/>
                            </a:rPr>
                            <m:t>,</m:t>
                          </m:r>
                          <m:r>
                            <a:rPr lang="fr-FR" i="1">
                              <a:latin typeface="Cambria Math" panose="02040503050406030204" pitchFamily="18" charset="0"/>
                            </a:rPr>
                            <m:t>𝑡</m:t>
                          </m:r>
                        </m:sub>
                      </m:sSub>
                    </m:oMath>
                  </m:oMathPara>
                </a14:m>
                <a:endParaRPr lang="fr-FR" dirty="0"/>
              </a:p>
            </p:txBody>
          </p:sp>
        </mc:Choice>
        <mc:Fallback xmlns="">
          <p:sp>
            <p:nvSpPr>
              <p:cNvPr id="9" name="ZoneTexte 8">
                <a:extLst>
                  <a:ext uri="{FF2B5EF4-FFF2-40B4-BE49-F238E27FC236}">
                    <a16:creationId xmlns:a16="http://schemas.microsoft.com/office/drawing/2014/main" id="{B396C0DC-2669-A061-7A16-D60080FA5CCE}"/>
                  </a:ext>
                </a:extLst>
              </p:cNvPr>
              <p:cNvSpPr txBox="1">
                <a:spLocks noRot="1" noChangeAspect="1" noMove="1" noResize="1" noEditPoints="1" noAdjustHandles="1" noChangeArrowheads="1" noChangeShapeType="1" noTextEdit="1"/>
              </p:cNvSpPr>
              <p:nvPr/>
            </p:nvSpPr>
            <p:spPr>
              <a:xfrm>
                <a:off x="35125" y="1419994"/>
                <a:ext cx="4572000" cy="900375"/>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68B497A1-1A9C-4AF8-4EE9-82A5D448584E}"/>
                  </a:ext>
                </a:extLst>
              </p:cNvPr>
              <p:cNvSpPr txBox="1"/>
              <p:nvPr/>
            </p:nvSpPr>
            <p:spPr>
              <a:xfrm>
                <a:off x="-1568649" y="2117285"/>
                <a:ext cx="4572000"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b="0" i="1">
                              <a:latin typeface="Cambria Math" panose="02040503050406030204" pitchFamily="18" charset="0"/>
                            </a:rPr>
                            <m:t>𝜀</m:t>
                          </m:r>
                        </m:e>
                        <m:sub>
                          <m:r>
                            <a:rPr lang="fr-FR" b="0" i="1">
                              <a:latin typeface="Cambria Math" panose="02040503050406030204" pitchFamily="18" charset="0"/>
                            </a:rPr>
                            <m:t>𝑖</m:t>
                          </m:r>
                          <m:r>
                            <a:rPr lang="fr-FR" b="0" i="0">
                              <a:latin typeface="Cambria Math" panose="02040503050406030204" pitchFamily="18" charset="0"/>
                            </a:rPr>
                            <m:t>,</m:t>
                          </m:r>
                          <m:r>
                            <a:rPr lang="fr-FR" b="0" i="1">
                              <a:latin typeface="Cambria Math" panose="02040503050406030204" pitchFamily="18" charset="0"/>
                            </a:rPr>
                            <m:t>𝑡</m:t>
                          </m:r>
                        </m:sub>
                      </m:sSub>
                      <m:r>
                        <a:rPr lang="fr-FR" b="0" i="0">
                          <a:latin typeface="Cambria Math" panose="02040503050406030204" pitchFamily="18" charset="0"/>
                        </a:rPr>
                        <m:t>~</m:t>
                      </m:r>
                      <m:r>
                        <a:rPr lang="fr-FR" b="0" i="1">
                          <a:latin typeface="Cambria Math" panose="02040503050406030204" pitchFamily="18" charset="0"/>
                        </a:rPr>
                        <m:t>𝑁</m:t>
                      </m:r>
                      <m:d>
                        <m:dPr>
                          <m:ctrlPr>
                            <a:rPr lang="fr-FR" i="1" smtClean="0">
                              <a:solidFill>
                                <a:schemeClr val="tx1"/>
                              </a:solidFill>
                              <a:latin typeface="Cambria Math" panose="02040503050406030204" pitchFamily="18" charset="0"/>
                            </a:rPr>
                          </m:ctrlPr>
                        </m:dPr>
                        <m:e>
                          <m:r>
                            <a:rPr lang="fr-FR" i="1" smtClean="0">
                              <a:solidFill>
                                <a:schemeClr val="tx1"/>
                              </a:solidFill>
                              <a:latin typeface="Cambria Math" panose="02040503050406030204" pitchFamily="18" charset="0"/>
                            </a:rPr>
                            <m:t>0</m:t>
                          </m:r>
                          <m:r>
                            <a:rPr lang="fr-FR" b="0" i="0">
                              <a:solidFill>
                                <a:schemeClr val="tx1"/>
                              </a:solidFill>
                              <a:latin typeface="Cambria Math" panose="02040503050406030204" pitchFamily="18" charset="0"/>
                            </a:rPr>
                            <m:t>,</m:t>
                          </m:r>
                          <m:sSub>
                            <m:sSubPr>
                              <m:ctrlPr>
                                <a:rPr lang="fr-FR" i="1">
                                  <a:solidFill>
                                    <a:schemeClr val="tx1"/>
                                  </a:solidFill>
                                  <a:latin typeface="Cambria Math" panose="02040503050406030204" pitchFamily="18" charset="0"/>
                                </a:rPr>
                              </m:ctrlPr>
                            </m:sSubPr>
                            <m:e>
                              <m:r>
                                <a:rPr lang="fr-FR" b="0" i="1">
                                  <a:solidFill>
                                    <a:schemeClr val="tx1"/>
                                  </a:solidFill>
                                  <a:latin typeface="Cambria Math" panose="02040503050406030204" pitchFamily="18" charset="0"/>
                                </a:rPr>
                                <m:t>𝜎</m:t>
                              </m:r>
                            </m:e>
                            <m:sub>
                              <m:r>
                                <a:rPr lang="fr-FR" b="0" i="1" smtClean="0">
                                  <a:solidFill>
                                    <a:schemeClr val="tx1"/>
                                  </a:solidFill>
                                  <a:latin typeface="Cambria Math" panose="02040503050406030204" pitchFamily="18" charset="0"/>
                                </a:rPr>
                                <m:t>𝑖</m:t>
                              </m:r>
                            </m:sub>
                          </m:sSub>
                        </m:e>
                      </m:d>
                    </m:oMath>
                  </m:oMathPara>
                </a14:m>
                <a:endParaRPr lang="fr-FR" dirty="0"/>
              </a:p>
            </p:txBody>
          </p:sp>
        </mc:Choice>
        <mc:Fallback xmlns="">
          <p:sp>
            <p:nvSpPr>
              <p:cNvPr id="10" name="ZoneTexte 9">
                <a:extLst>
                  <a:ext uri="{FF2B5EF4-FFF2-40B4-BE49-F238E27FC236}">
                    <a16:creationId xmlns:a16="http://schemas.microsoft.com/office/drawing/2014/main" id="{68B497A1-1A9C-4AF8-4EE9-82A5D448584E}"/>
                  </a:ext>
                </a:extLst>
              </p:cNvPr>
              <p:cNvSpPr txBox="1">
                <a:spLocks noRot="1" noChangeAspect="1" noMove="1" noResize="1" noEditPoints="1" noAdjustHandles="1" noChangeArrowheads="1" noChangeShapeType="1" noTextEdit="1"/>
              </p:cNvSpPr>
              <p:nvPr/>
            </p:nvSpPr>
            <p:spPr>
              <a:xfrm>
                <a:off x="-1568649" y="2117285"/>
                <a:ext cx="4572000" cy="381515"/>
              </a:xfrm>
              <a:prstGeom prst="rect">
                <a:avLst/>
              </a:prstGeom>
              <a:blipFill>
                <a:blip r:embed="rId4"/>
                <a:stretch>
                  <a:fillRect/>
                </a:stretch>
              </a:blipFill>
            </p:spPr>
            <p:txBody>
              <a:bodyPr/>
              <a:lstStyle/>
              <a:p>
                <a:r>
                  <a:rPr lang="fr-FR">
                    <a:noFill/>
                  </a:rPr>
                  <a:t> </a:t>
                </a:r>
              </a:p>
            </p:txBody>
          </p:sp>
        </mc:Fallback>
      </mc:AlternateContent>
      <p:sp>
        <p:nvSpPr>
          <p:cNvPr id="13" name="ZoneTexte 12">
            <a:extLst>
              <a:ext uri="{FF2B5EF4-FFF2-40B4-BE49-F238E27FC236}">
                <a16:creationId xmlns:a16="http://schemas.microsoft.com/office/drawing/2014/main" id="{A1092E6F-66D5-F55D-0B9D-7F5144F62A41}"/>
              </a:ext>
            </a:extLst>
          </p:cNvPr>
          <p:cNvSpPr txBox="1"/>
          <p:nvPr/>
        </p:nvSpPr>
        <p:spPr>
          <a:xfrm>
            <a:off x="336353" y="1052198"/>
            <a:ext cx="4572000" cy="369332"/>
          </a:xfrm>
          <a:prstGeom prst="rect">
            <a:avLst/>
          </a:prstGeom>
          <a:noFill/>
        </p:spPr>
        <p:txBody>
          <a:bodyPr wrap="square">
            <a:spAutoFit/>
          </a:bodyPr>
          <a:lstStyle/>
          <a:p>
            <a:r>
              <a:rPr lang="fr-FR" u="sng" dirty="0"/>
              <a:t>Effet « fixe » régions :</a:t>
            </a:r>
          </a:p>
        </p:txBody>
      </p:sp>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97208DC5-4616-977D-6009-9C7289DAB77E}"/>
                  </a:ext>
                </a:extLst>
              </p:cNvPr>
              <p:cNvSpPr txBox="1"/>
              <p:nvPr/>
            </p:nvSpPr>
            <p:spPr>
              <a:xfrm>
                <a:off x="35124" y="2562281"/>
                <a:ext cx="3752850" cy="1200329"/>
              </a:xfrm>
              <a:prstGeom prst="rect">
                <a:avLst/>
              </a:prstGeom>
              <a:noFill/>
            </p:spPr>
            <p:txBody>
              <a:bodyPr wrap="square">
                <a:spAutoFit/>
              </a:bodyPr>
              <a:lstStyle/>
              <a:p>
                <a:r>
                  <a:rPr lang="fr-FR" b="1" i="1" dirty="0"/>
                  <a:t>les </a:t>
                </a:r>
                <a14:m>
                  <m:oMath xmlns:m="http://schemas.openxmlformats.org/officeDocument/2006/math">
                    <m:sSub>
                      <m:sSubPr>
                        <m:ctrlPr>
                          <a:rPr lang="fr-FR" b="1" i="1" smtClean="0">
                            <a:solidFill>
                              <a:srgbClr val="836967"/>
                            </a:solidFill>
                            <a:latin typeface="Cambria Math" panose="02040503050406030204" pitchFamily="18" charset="0"/>
                          </a:rPr>
                        </m:ctrlPr>
                      </m:sSubPr>
                      <m:e>
                        <m:r>
                          <a:rPr lang="fr-FR" b="1" i="1">
                            <a:latin typeface="Cambria Math" panose="02040503050406030204" pitchFamily="18" charset="0"/>
                          </a:rPr>
                          <m:t>𝜽</m:t>
                        </m:r>
                      </m:e>
                      <m:sub>
                        <m:r>
                          <a:rPr lang="fr-FR" b="1" i="1">
                            <a:latin typeface="Cambria Math" panose="02040503050406030204" pitchFamily="18" charset="0"/>
                          </a:rPr>
                          <m:t>𝒛</m:t>
                        </m:r>
                      </m:sub>
                    </m:sSub>
                  </m:oMath>
                </a14:m>
                <a:r>
                  <a:rPr lang="fr-FR" b="1" i="1" dirty="0"/>
                  <a:t> des régions déficitaires en placettes sont mal estimés – cela peut affecter l’estimation de </a:t>
                </a:r>
                <a14:m>
                  <m:oMath xmlns:m="http://schemas.openxmlformats.org/officeDocument/2006/math">
                    <m:r>
                      <a:rPr lang="fr-FR" b="1" i="1">
                        <a:latin typeface="Cambria Math" panose="02040503050406030204" pitchFamily="18" charset="0"/>
                      </a:rPr>
                      <m:t>𝜶</m:t>
                    </m:r>
                  </m:oMath>
                </a14:m>
                <a:endParaRPr lang="fr-FR" b="1" i="1" dirty="0"/>
              </a:p>
            </p:txBody>
          </p:sp>
        </mc:Choice>
        <mc:Fallback xmlns="">
          <p:sp>
            <p:nvSpPr>
              <p:cNvPr id="15" name="ZoneTexte 14">
                <a:extLst>
                  <a:ext uri="{FF2B5EF4-FFF2-40B4-BE49-F238E27FC236}">
                    <a16:creationId xmlns:a16="http://schemas.microsoft.com/office/drawing/2014/main" id="{97208DC5-4616-977D-6009-9C7289DAB77E}"/>
                  </a:ext>
                </a:extLst>
              </p:cNvPr>
              <p:cNvSpPr txBox="1">
                <a:spLocks noRot="1" noChangeAspect="1" noMove="1" noResize="1" noEditPoints="1" noAdjustHandles="1" noChangeArrowheads="1" noChangeShapeType="1" noTextEdit="1"/>
              </p:cNvSpPr>
              <p:nvPr/>
            </p:nvSpPr>
            <p:spPr>
              <a:xfrm>
                <a:off x="35124" y="2562281"/>
                <a:ext cx="3752850" cy="1200329"/>
              </a:xfrm>
              <a:prstGeom prst="rect">
                <a:avLst/>
              </a:prstGeom>
              <a:blipFill>
                <a:blip r:embed="rId5"/>
                <a:stretch>
                  <a:fillRect l="-1463" t="-2538" r="-2764" b="-710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125E799A-E751-3A56-E477-FDCEC2A5D7C5}"/>
                  </a:ext>
                </a:extLst>
              </p:cNvPr>
              <p:cNvSpPr txBox="1"/>
              <p:nvPr/>
            </p:nvSpPr>
            <p:spPr>
              <a:xfrm>
                <a:off x="-408803" y="4464111"/>
                <a:ext cx="4572000"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fr-FR" i="1" smtClean="0">
                              <a:solidFill>
                                <a:srgbClr val="836967"/>
                              </a:solidFill>
                              <a:latin typeface="Cambria Math" panose="02040503050406030204" pitchFamily="18" charset="0"/>
                            </a:rPr>
                          </m:ctrlPr>
                        </m:dPr>
                        <m:e>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𝑙𝑜𝑔𝑖𝑡</m:t>
                              </m:r>
                              <m:d>
                                <m:dPr>
                                  <m:endChr m:val=""/>
                                  <m:ctrlPr>
                                    <a:rPr lang="fr-FR" i="1">
                                      <a:latin typeface="Cambria Math" panose="02040503050406030204" pitchFamily="18" charset="0"/>
                                    </a:rPr>
                                  </m:ctrlPr>
                                </m:dPr>
                                <m:e>
                                  <m:r>
                                    <a:rPr lang="fr-FR" i="1">
                                      <a:latin typeface="Cambria Math" panose="02040503050406030204" pitchFamily="18" charset="0"/>
                                    </a:rPr>
                                    <m:t>𝑝</m:t>
                                  </m:r>
                                </m:e>
                              </m:d>
                            </m:e>
                            <m:sub>
                              <m:r>
                                <a:rPr lang="fr-FR" i="1">
                                  <a:latin typeface="Cambria Math" panose="02040503050406030204" pitchFamily="18" charset="0"/>
                                </a:rPr>
                                <m:t>𝑖</m:t>
                              </m:r>
                              <m:r>
                                <a:rPr lang="fr-FR" i="0">
                                  <a:latin typeface="Cambria Math" panose="02040503050406030204" pitchFamily="18" charset="0"/>
                                </a:rPr>
                                <m:t>,</m:t>
                              </m:r>
                              <m:r>
                                <a:rPr lang="fr-FR" i="1">
                                  <a:latin typeface="Cambria Math" panose="02040503050406030204" pitchFamily="18" charset="0"/>
                                </a:rPr>
                                <m:t>𝑡</m:t>
                              </m:r>
                            </m:sub>
                          </m:sSub>
                        </m:e>
                      </m:d>
                      <m:r>
                        <a:rPr lang="fr-FR" i="0">
                          <a:latin typeface="Cambria Math" panose="02040503050406030204" pitchFamily="18" charset="0"/>
                        </a:rPr>
                        <m:t>=</m:t>
                      </m:r>
                      <m:r>
                        <a:rPr lang="fr-FR" i="1">
                          <a:latin typeface="Cambria Math" panose="02040503050406030204" pitchFamily="18" charset="0"/>
                        </a:rPr>
                        <m:t>𝛼</m:t>
                      </m:r>
                      <m:r>
                        <a:rPr lang="fr-FR" i="0">
                          <a:latin typeface="Cambria Math" panose="02040503050406030204" pitchFamily="18" charset="0"/>
                        </a:rPr>
                        <m:t> +</m:t>
                      </m:r>
                      <m:r>
                        <a:rPr lang="fr-FR" i="1">
                          <a:latin typeface="Cambria Math" panose="02040503050406030204" pitchFamily="18" charset="0"/>
                        </a:rPr>
                        <m:t>𝛽</m:t>
                      </m:r>
                      <m:r>
                        <a:rPr lang="fr-FR"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𝑎𝑛𝑛</m:t>
                          </m:r>
                          <m:r>
                            <a:rPr lang="fr-FR" i="0">
                              <a:latin typeface="Cambria Math" panose="02040503050406030204" pitchFamily="18" charset="0"/>
                            </a:rPr>
                            <m:t>é</m:t>
                          </m:r>
                          <m:r>
                            <a:rPr lang="fr-FR" i="1">
                              <a:latin typeface="Cambria Math" panose="02040503050406030204" pitchFamily="18" charset="0"/>
                            </a:rPr>
                            <m:t>𝑒</m:t>
                          </m:r>
                        </m:e>
                        <m:sub>
                          <m:r>
                            <a:rPr lang="fr-FR" i="1">
                              <a:latin typeface="Cambria Math" panose="02040503050406030204" pitchFamily="18" charset="0"/>
                            </a:rPr>
                            <m:t>𝑡</m:t>
                          </m:r>
                        </m:sub>
                      </m:sSub>
                      <m:r>
                        <a:rPr lang="fr-FR"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𝜀</m:t>
                          </m:r>
                        </m:e>
                        <m:sub>
                          <m:r>
                            <a:rPr lang="fr-FR" i="1">
                              <a:latin typeface="Cambria Math" panose="02040503050406030204" pitchFamily="18" charset="0"/>
                            </a:rPr>
                            <m:t>𝑖</m:t>
                          </m:r>
                          <m:r>
                            <a:rPr lang="fr-FR" i="0">
                              <a:latin typeface="Cambria Math" panose="02040503050406030204" pitchFamily="18" charset="0"/>
                            </a:rPr>
                            <m:t>,</m:t>
                          </m:r>
                          <m:r>
                            <a:rPr lang="fr-FR" i="1">
                              <a:latin typeface="Cambria Math" panose="02040503050406030204" pitchFamily="18" charset="0"/>
                            </a:rPr>
                            <m:t>𝑡</m:t>
                          </m:r>
                        </m:sub>
                      </m:sSub>
                    </m:oMath>
                  </m:oMathPara>
                </a14:m>
                <a:endParaRPr lang="fr-FR" dirty="0"/>
              </a:p>
            </p:txBody>
          </p:sp>
        </mc:Choice>
        <mc:Fallback xmlns="">
          <p:sp>
            <p:nvSpPr>
              <p:cNvPr id="16" name="ZoneTexte 15">
                <a:extLst>
                  <a:ext uri="{FF2B5EF4-FFF2-40B4-BE49-F238E27FC236}">
                    <a16:creationId xmlns:a16="http://schemas.microsoft.com/office/drawing/2014/main" id="{125E799A-E751-3A56-E477-FDCEC2A5D7C5}"/>
                  </a:ext>
                </a:extLst>
              </p:cNvPr>
              <p:cNvSpPr txBox="1">
                <a:spLocks noRot="1" noChangeAspect="1" noMove="1" noResize="1" noEditPoints="1" noAdjustHandles="1" noChangeArrowheads="1" noChangeShapeType="1" noTextEdit="1"/>
              </p:cNvSpPr>
              <p:nvPr/>
            </p:nvSpPr>
            <p:spPr>
              <a:xfrm>
                <a:off x="-408803" y="4464111"/>
                <a:ext cx="4572000" cy="506870"/>
              </a:xfrm>
              <a:prstGeom prst="rect">
                <a:avLst/>
              </a:prstGeom>
              <a:blipFill>
                <a:blip r:embed="rId6"/>
                <a:stretch>
                  <a:fillRect t="-179518" b="-26144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ZoneTexte 16">
                <a:extLst>
                  <a:ext uri="{FF2B5EF4-FFF2-40B4-BE49-F238E27FC236}">
                    <a16:creationId xmlns:a16="http://schemas.microsoft.com/office/drawing/2014/main" id="{105F4A4F-4075-8601-828F-4178E598621D}"/>
                  </a:ext>
                </a:extLst>
              </p:cNvPr>
              <p:cNvSpPr txBox="1"/>
              <p:nvPr/>
            </p:nvSpPr>
            <p:spPr>
              <a:xfrm>
                <a:off x="-1415117" y="4976282"/>
                <a:ext cx="4572000"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b="0" i="1">
                              <a:latin typeface="Cambria Math" panose="02040503050406030204" pitchFamily="18" charset="0"/>
                            </a:rPr>
                            <m:t>𝜀</m:t>
                          </m:r>
                        </m:e>
                        <m:sub>
                          <m:r>
                            <a:rPr lang="fr-FR" b="0" i="1">
                              <a:latin typeface="Cambria Math" panose="02040503050406030204" pitchFamily="18" charset="0"/>
                            </a:rPr>
                            <m:t>𝑖</m:t>
                          </m:r>
                          <m:r>
                            <a:rPr lang="fr-FR" b="0" i="0">
                              <a:latin typeface="Cambria Math" panose="02040503050406030204" pitchFamily="18" charset="0"/>
                            </a:rPr>
                            <m:t>,</m:t>
                          </m:r>
                          <m:r>
                            <a:rPr lang="fr-FR" b="0" i="1">
                              <a:latin typeface="Cambria Math" panose="02040503050406030204" pitchFamily="18" charset="0"/>
                            </a:rPr>
                            <m:t>𝑡</m:t>
                          </m:r>
                        </m:sub>
                      </m:sSub>
                      <m:r>
                        <a:rPr lang="fr-FR" b="0" i="0">
                          <a:latin typeface="Cambria Math" panose="02040503050406030204" pitchFamily="18" charset="0"/>
                        </a:rPr>
                        <m:t>~</m:t>
                      </m:r>
                      <m:r>
                        <a:rPr lang="fr-FR" b="0" i="1">
                          <a:latin typeface="Cambria Math" panose="02040503050406030204" pitchFamily="18" charset="0"/>
                        </a:rPr>
                        <m:t>𝑁</m:t>
                      </m:r>
                      <m:d>
                        <m:dPr>
                          <m:ctrlPr>
                            <a:rPr lang="fr-FR" i="1">
                              <a:solidFill>
                                <a:srgbClr val="836967"/>
                              </a:solidFill>
                              <a:latin typeface="Cambria Math" panose="02040503050406030204" pitchFamily="18" charset="0"/>
                            </a:rPr>
                          </m:ctrlPr>
                        </m:dPr>
                        <m:e>
                          <m:sSub>
                            <m:sSubPr>
                              <m:ctrlPr>
                                <a:rPr lang="fr-FR" i="1">
                                  <a:solidFill>
                                    <a:srgbClr val="836967"/>
                                  </a:solidFill>
                                  <a:latin typeface="Cambria Math" panose="02040503050406030204" pitchFamily="18" charset="0"/>
                                </a:rPr>
                              </m:ctrlPr>
                            </m:sSubPr>
                            <m:e>
                              <m:r>
                                <a:rPr lang="fr-FR" b="0" i="1">
                                  <a:latin typeface="Cambria Math" panose="02040503050406030204" pitchFamily="18" charset="0"/>
                                </a:rPr>
                                <m:t>𝜇</m:t>
                              </m:r>
                            </m:e>
                            <m:sub>
                              <m:r>
                                <a:rPr lang="fr-FR" b="0" i="1">
                                  <a:latin typeface="Cambria Math" panose="02040503050406030204" pitchFamily="18" charset="0"/>
                                </a:rPr>
                                <m:t>𝑖</m:t>
                              </m:r>
                            </m:sub>
                          </m:sSub>
                          <m:r>
                            <a:rPr lang="fr-FR" b="0"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b="0" i="1">
                                  <a:latin typeface="Cambria Math" panose="02040503050406030204" pitchFamily="18" charset="0"/>
                                </a:rPr>
                                <m:t>𝜎</m:t>
                              </m:r>
                            </m:e>
                            <m:sub>
                              <m:r>
                                <a:rPr lang="fr-FR" b="0" i="1" smtClean="0">
                                  <a:latin typeface="Cambria Math" panose="02040503050406030204" pitchFamily="18" charset="0"/>
                                </a:rPr>
                                <m:t>𝑖</m:t>
                              </m:r>
                            </m:sub>
                          </m:sSub>
                        </m:e>
                      </m:d>
                    </m:oMath>
                  </m:oMathPara>
                </a14:m>
                <a:endParaRPr lang="fr-FR" dirty="0"/>
              </a:p>
            </p:txBody>
          </p:sp>
        </mc:Choice>
        <mc:Fallback xmlns="">
          <p:sp>
            <p:nvSpPr>
              <p:cNvPr id="17" name="ZoneTexte 16">
                <a:extLst>
                  <a:ext uri="{FF2B5EF4-FFF2-40B4-BE49-F238E27FC236}">
                    <a16:creationId xmlns:a16="http://schemas.microsoft.com/office/drawing/2014/main" id="{105F4A4F-4075-8601-828F-4178E598621D}"/>
                  </a:ext>
                </a:extLst>
              </p:cNvPr>
              <p:cNvSpPr txBox="1">
                <a:spLocks noRot="1" noChangeAspect="1" noMove="1" noResize="1" noEditPoints="1" noAdjustHandles="1" noChangeArrowheads="1" noChangeShapeType="1" noTextEdit="1"/>
              </p:cNvSpPr>
              <p:nvPr/>
            </p:nvSpPr>
            <p:spPr>
              <a:xfrm>
                <a:off x="-1415117" y="4976282"/>
                <a:ext cx="4572000" cy="381515"/>
              </a:xfrm>
              <a:prstGeom prst="rect">
                <a:avLst/>
              </a:prstGeom>
              <a:blipFill>
                <a:blip r:embed="rId7"/>
                <a:stretch>
                  <a:fillRect b="-158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ED04FB75-8220-9695-2452-9A06141A1672}"/>
                  </a:ext>
                </a:extLst>
              </p:cNvPr>
              <p:cNvSpPr txBox="1"/>
              <p:nvPr/>
            </p:nvSpPr>
            <p:spPr>
              <a:xfrm>
                <a:off x="-720268" y="530102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b="0" i="1">
                              <a:latin typeface="Cambria Math" panose="02040503050406030204" pitchFamily="18" charset="0"/>
                            </a:rPr>
                            <m:t>𝜇</m:t>
                          </m:r>
                        </m:e>
                        <m:sub>
                          <m:r>
                            <a:rPr lang="fr-FR" b="0" i="1">
                              <a:latin typeface="Cambria Math" panose="02040503050406030204" pitchFamily="18" charset="0"/>
                            </a:rPr>
                            <m:t>𝑖</m:t>
                          </m:r>
                        </m:sub>
                      </m:sSub>
                      <m:r>
                        <a:rPr lang="fr-FR" b="0" i="0">
                          <a:latin typeface="Cambria Math" panose="02040503050406030204" pitchFamily="18" charset="0"/>
                        </a:rPr>
                        <m:t>~</m:t>
                      </m:r>
                      <m:r>
                        <a:rPr lang="fr-FR" b="0" i="1">
                          <a:latin typeface="Cambria Math" panose="02040503050406030204" pitchFamily="18" charset="0"/>
                        </a:rPr>
                        <m:t>𝑁</m:t>
                      </m:r>
                      <m:d>
                        <m:dPr>
                          <m:ctrlPr>
                            <a:rPr lang="fr-FR" i="1">
                              <a:solidFill>
                                <a:srgbClr val="836967"/>
                              </a:solidFill>
                              <a:latin typeface="Cambria Math" panose="02040503050406030204" pitchFamily="18" charset="0"/>
                            </a:rPr>
                          </m:ctrlPr>
                        </m:dPr>
                        <m:e>
                          <m:sSub>
                            <m:sSubPr>
                              <m:ctrlPr>
                                <a:rPr lang="fr-FR" i="1">
                                  <a:solidFill>
                                    <a:srgbClr val="836967"/>
                                  </a:solidFill>
                                  <a:latin typeface="Cambria Math" panose="02040503050406030204" pitchFamily="18" charset="0"/>
                                </a:rPr>
                              </m:ctrlPr>
                            </m:sSubPr>
                            <m:e>
                              <m:r>
                                <a:rPr lang="fr-FR" b="0" i="1">
                                  <a:latin typeface="Cambria Math" panose="02040503050406030204" pitchFamily="18" charset="0"/>
                                </a:rPr>
                                <m:t>𝜃</m:t>
                              </m:r>
                            </m:e>
                            <m:sub>
                              <m:r>
                                <a:rPr lang="fr-FR" b="0" i="1">
                                  <a:latin typeface="Cambria Math" panose="02040503050406030204" pitchFamily="18" charset="0"/>
                                </a:rPr>
                                <m:t>𝑧</m:t>
                              </m:r>
                            </m:sub>
                          </m:sSub>
                          <m:r>
                            <a:rPr lang="fr-FR" b="0"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m:rPr>
                                  <m:sty m:val="p"/>
                                </m:rPr>
                                <a:rPr lang="fr-FR" b="0" i="0">
                                  <a:latin typeface="Cambria Math" panose="02040503050406030204" pitchFamily="18" charset="0"/>
                                </a:rPr>
                                <m:t>φ</m:t>
                              </m:r>
                            </m:e>
                            <m:sub>
                              <m:r>
                                <a:rPr lang="fr-FR" b="0" i="1" smtClean="0">
                                  <a:latin typeface="Cambria Math" panose="02040503050406030204" pitchFamily="18" charset="0"/>
                                </a:rPr>
                                <m:t>𝑧</m:t>
                              </m:r>
                            </m:sub>
                          </m:sSub>
                        </m:e>
                      </m:d>
                    </m:oMath>
                  </m:oMathPara>
                </a14:m>
                <a:endParaRPr lang="fr-FR" dirty="0"/>
              </a:p>
            </p:txBody>
          </p:sp>
        </mc:Choice>
        <mc:Fallback xmlns="">
          <p:sp>
            <p:nvSpPr>
              <p:cNvPr id="18" name="ZoneTexte 17">
                <a:extLst>
                  <a:ext uri="{FF2B5EF4-FFF2-40B4-BE49-F238E27FC236}">
                    <a16:creationId xmlns:a16="http://schemas.microsoft.com/office/drawing/2014/main" id="{ED04FB75-8220-9695-2452-9A06141A1672}"/>
                  </a:ext>
                </a:extLst>
              </p:cNvPr>
              <p:cNvSpPr txBox="1">
                <a:spLocks noRot="1" noChangeAspect="1" noMove="1" noResize="1" noEditPoints="1" noAdjustHandles="1" noChangeArrowheads="1" noChangeShapeType="1" noTextEdit="1"/>
              </p:cNvSpPr>
              <p:nvPr/>
            </p:nvSpPr>
            <p:spPr>
              <a:xfrm>
                <a:off x="-720268" y="5301029"/>
                <a:ext cx="4572000" cy="369332"/>
              </a:xfrm>
              <a:prstGeom prst="rect">
                <a:avLst/>
              </a:prstGeom>
              <a:blipFill>
                <a:blip r:embed="rId8"/>
                <a:stretch>
                  <a:fillRect b="-1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461DC279-7F4C-7808-B95B-E4894FFF5565}"/>
                  </a:ext>
                </a:extLst>
              </p:cNvPr>
              <p:cNvSpPr txBox="1"/>
              <p:nvPr/>
            </p:nvSpPr>
            <p:spPr>
              <a:xfrm>
                <a:off x="1380590" y="5526197"/>
                <a:ext cx="4572000" cy="450380"/>
              </a:xfrm>
              <a:prstGeom prst="rect">
                <a:avLst/>
              </a:prstGeom>
              <a:noFill/>
            </p:spPr>
            <p:txBody>
              <a:bodyPr wrap="square">
                <a:spAutoFit/>
              </a:bodyPr>
              <a:lstStyle/>
              <a:p>
                <a:pPr marL="228600" indent="-228600" algn="just">
                  <a:lnSpc>
                    <a:spcPct val="150000"/>
                  </a:lnSpc>
                  <a:spcAft>
                    <a:spcPts val="800"/>
                  </a:spcAft>
                </a:pPr>
                <a:r>
                  <a:rPr lang="fr-FR" sz="16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rPr>
                  <a:t> </a:t>
                </a:r>
                <a14:m>
                  <m:oMath xmlns:m="http://schemas.openxmlformats.org/officeDocument/2006/math">
                    <m:sSub>
                      <m:sSub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sSubPr>
                      <m:e>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𝜃</m:t>
                        </m:r>
                      </m:e>
                      <m: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𝑧</m:t>
                        </m:r>
                      </m:sub>
                    </m:s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m:t>
                    </m:r>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𝑁</m:t>
                    </m:r>
                    <m:d>
                      <m:d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dPr>
                      <m:e>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0,</m:t>
                        </m:r>
                        <m:r>
                          <a:rPr lang="fr-FR" sz="16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𝜗</m:t>
                        </m:r>
                      </m:e>
                    </m:d>
                  </m:oMath>
                </a14:m>
                <a:endParaRPr lang="fr-FR" sz="24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endParaRPr>
              </a:p>
            </p:txBody>
          </p:sp>
        </mc:Choice>
        <mc:Fallback xmlns="">
          <p:sp>
            <p:nvSpPr>
              <p:cNvPr id="19" name="ZoneTexte 18">
                <a:extLst>
                  <a:ext uri="{FF2B5EF4-FFF2-40B4-BE49-F238E27FC236}">
                    <a16:creationId xmlns:a16="http://schemas.microsoft.com/office/drawing/2014/main" id="{461DC279-7F4C-7808-B95B-E4894FFF5565}"/>
                  </a:ext>
                </a:extLst>
              </p:cNvPr>
              <p:cNvSpPr txBox="1">
                <a:spLocks noRot="1" noChangeAspect="1" noMove="1" noResize="1" noEditPoints="1" noAdjustHandles="1" noChangeArrowheads="1" noChangeShapeType="1" noTextEdit="1"/>
              </p:cNvSpPr>
              <p:nvPr/>
            </p:nvSpPr>
            <p:spPr>
              <a:xfrm>
                <a:off x="1380590" y="5526197"/>
                <a:ext cx="4572000" cy="450380"/>
              </a:xfrm>
              <a:prstGeom prst="rect">
                <a:avLst/>
              </a:prstGeom>
              <a:blipFill>
                <a:blip r:embed="rId9"/>
                <a:stretch>
                  <a:fillRect/>
                </a:stretch>
              </a:blipFill>
            </p:spPr>
            <p:txBody>
              <a:bodyPr/>
              <a:lstStyle/>
              <a:p>
                <a:r>
                  <a:rPr lang="fr-FR">
                    <a:noFill/>
                  </a:rPr>
                  <a:t> </a:t>
                </a:r>
              </a:p>
            </p:txBody>
          </p:sp>
        </mc:Fallback>
      </mc:AlternateContent>
      <p:sp>
        <p:nvSpPr>
          <p:cNvPr id="20" name="ZoneTexte 19">
            <a:extLst>
              <a:ext uri="{FF2B5EF4-FFF2-40B4-BE49-F238E27FC236}">
                <a16:creationId xmlns:a16="http://schemas.microsoft.com/office/drawing/2014/main" id="{C9266B22-9C43-28C3-518B-6DC99688A1C2}"/>
              </a:ext>
            </a:extLst>
          </p:cNvPr>
          <p:cNvSpPr txBox="1"/>
          <p:nvPr/>
        </p:nvSpPr>
        <p:spPr>
          <a:xfrm>
            <a:off x="326290" y="4108677"/>
            <a:ext cx="4572000" cy="369332"/>
          </a:xfrm>
          <a:prstGeom prst="rect">
            <a:avLst/>
          </a:prstGeom>
          <a:noFill/>
        </p:spPr>
        <p:txBody>
          <a:bodyPr wrap="square">
            <a:spAutoFit/>
          </a:bodyPr>
          <a:lstStyle/>
          <a:p>
            <a:r>
              <a:rPr lang="fr-FR" u="sng" dirty="0"/>
              <a:t>Effet aléatoire régions :</a:t>
            </a:r>
          </a:p>
        </p:txBody>
      </p:sp>
      <p:sp>
        <p:nvSpPr>
          <p:cNvPr id="22" name="ZoneTexte 21">
            <a:extLst>
              <a:ext uri="{FF2B5EF4-FFF2-40B4-BE49-F238E27FC236}">
                <a16:creationId xmlns:a16="http://schemas.microsoft.com/office/drawing/2014/main" id="{74ACF128-49AA-CA15-A736-A3B3505CF3E4}"/>
              </a:ext>
            </a:extLst>
          </p:cNvPr>
          <p:cNvSpPr txBox="1"/>
          <p:nvPr/>
        </p:nvSpPr>
        <p:spPr>
          <a:xfrm>
            <a:off x="153289" y="6074269"/>
            <a:ext cx="6596660" cy="646331"/>
          </a:xfrm>
          <a:prstGeom prst="rect">
            <a:avLst/>
          </a:prstGeom>
          <a:noFill/>
        </p:spPr>
        <p:txBody>
          <a:bodyPr wrap="square">
            <a:spAutoFit/>
          </a:bodyPr>
          <a:lstStyle/>
          <a:p>
            <a:r>
              <a:rPr lang="fr-FR" b="1" i="1" dirty="0"/>
              <a:t>L’effet des régions déficitaires est tamponné par les autres régions dans chaque couche stochastique</a:t>
            </a:r>
            <a:endParaRPr lang="fr-FR" i="1" dirty="0"/>
          </a:p>
        </p:txBody>
      </p:sp>
    </p:spTree>
    <p:extLst>
      <p:ext uri="{BB962C8B-B14F-4D97-AF65-F5344CB8AC3E}">
        <p14:creationId xmlns:p14="http://schemas.microsoft.com/office/powerpoint/2010/main" val="3629467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90500" y="3737610"/>
            <a:ext cx="8679180" cy="21674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 name="Rectangle 9"/>
          <p:cNvSpPr/>
          <p:nvPr/>
        </p:nvSpPr>
        <p:spPr>
          <a:xfrm>
            <a:off x="190500" y="974815"/>
            <a:ext cx="8679180" cy="27120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 name="Titre 1"/>
          <p:cNvSpPr>
            <a:spLocks noGrp="1"/>
          </p:cNvSpPr>
          <p:nvPr>
            <p:ph type="title"/>
          </p:nvPr>
        </p:nvSpPr>
        <p:spPr>
          <a:xfrm>
            <a:off x="190501" y="802879"/>
            <a:ext cx="4959350" cy="994172"/>
          </a:xfrm>
        </p:spPr>
        <p:txBody>
          <a:bodyPr>
            <a:normAutofit/>
          </a:bodyPr>
          <a:lstStyle/>
          <a:p>
            <a:r>
              <a:rPr lang="fr-FR" sz="2400" dirty="0"/>
              <a:t>Pourquoi ce cours est utile?</a:t>
            </a:r>
          </a:p>
        </p:txBody>
      </p:sp>
      <p:sp>
        <p:nvSpPr>
          <p:cNvPr id="7" name="ZoneTexte 6"/>
          <p:cNvSpPr txBox="1"/>
          <p:nvPr/>
        </p:nvSpPr>
        <p:spPr>
          <a:xfrm>
            <a:off x="190500" y="1540165"/>
            <a:ext cx="5536059" cy="2169825"/>
          </a:xfrm>
          <a:prstGeom prst="rect">
            <a:avLst/>
          </a:prstGeom>
          <a:noFill/>
        </p:spPr>
        <p:txBody>
          <a:bodyPr wrap="square" rtlCol="0">
            <a:spAutoFit/>
          </a:bodyPr>
          <a:lstStyle/>
          <a:p>
            <a:pPr marL="214313" indent="-214313">
              <a:buFont typeface="Arial" panose="020B0604020202020204" pitchFamily="34" charset="0"/>
              <a:buChar char="•"/>
            </a:pPr>
            <a:r>
              <a:rPr lang="fr-FR" sz="1350" dirty="0"/>
              <a:t>La majorité des plans d’échantillonnages en écologie sont structurés par blocs : regroupements de sites, mesures répétées sur un point ou sur un individu, régionalisation</a:t>
            </a:r>
          </a:p>
          <a:p>
            <a:endParaRPr lang="fr-FR" sz="1350" dirty="0"/>
          </a:p>
          <a:p>
            <a:pPr marL="214313" indent="-214313">
              <a:buFont typeface="Arial" panose="020B0604020202020204" pitchFamily="34" charset="0"/>
              <a:buChar char="•"/>
            </a:pPr>
            <a:r>
              <a:rPr lang="fr-FR" sz="1350" dirty="0"/>
              <a:t>Ces structures par blocs nuisent à l’estimation des paramètres de modèles linéaires et doivent donc être prises en compte</a:t>
            </a:r>
          </a:p>
          <a:p>
            <a:endParaRPr lang="fr-FR" sz="1350" dirty="0"/>
          </a:p>
          <a:p>
            <a:pPr marL="214313" indent="-214313">
              <a:buFont typeface="Arial" panose="020B0604020202020204" pitchFamily="34" charset="0"/>
              <a:buChar char="•"/>
            </a:pPr>
            <a:r>
              <a:rPr lang="fr-FR" sz="1350" dirty="0"/>
              <a:t>L’hétérogénéité dans la qualité des suivis entre blocs (nombre de mesures ou de point) peut être un obstacle à l’inférence</a:t>
            </a:r>
          </a:p>
        </p:txBody>
      </p:sp>
      <p:sp>
        <p:nvSpPr>
          <p:cNvPr id="8" name="Titre 1"/>
          <p:cNvSpPr txBox="1">
            <a:spLocks/>
          </p:cNvSpPr>
          <p:nvPr/>
        </p:nvSpPr>
        <p:spPr>
          <a:xfrm>
            <a:off x="3073401" y="5143382"/>
            <a:ext cx="714375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400" dirty="0"/>
              <a:t>Qu’est-ce que vous saurez en sortant?</a:t>
            </a:r>
          </a:p>
        </p:txBody>
      </p:sp>
      <p:sp>
        <p:nvSpPr>
          <p:cNvPr id="9" name="ZoneTexte 8"/>
          <p:cNvSpPr txBox="1"/>
          <p:nvPr/>
        </p:nvSpPr>
        <p:spPr>
          <a:xfrm>
            <a:off x="2837912" y="3865735"/>
            <a:ext cx="6031768" cy="1546577"/>
          </a:xfrm>
          <a:prstGeom prst="rect">
            <a:avLst/>
          </a:prstGeom>
          <a:noFill/>
        </p:spPr>
        <p:txBody>
          <a:bodyPr wrap="square" rtlCol="0">
            <a:spAutoFit/>
          </a:bodyPr>
          <a:lstStyle/>
          <a:p>
            <a:pPr marL="214313" indent="-214313">
              <a:buFont typeface="Arial" panose="020B0604020202020204" pitchFamily="34" charset="0"/>
              <a:buChar char="•"/>
            </a:pPr>
            <a:r>
              <a:rPr lang="fr-FR" sz="1350" dirty="0"/>
              <a:t>Adapter un modèle statistique à un plan d’échantillonnage structuré par blocs afin de permettre une inférence populationnelle</a:t>
            </a:r>
          </a:p>
          <a:p>
            <a:endParaRPr lang="fr-FR" sz="1350" dirty="0"/>
          </a:p>
          <a:p>
            <a:pPr marL="214313" indent="-214313">
              <a:buFont typeface="Arial" panose="020B0604020202020204" pitchFamily="34" charset="0"/>
              <a:buChar char="•"/>
            </a:pPr>
            <a:r>
              <a:rPr lang="fr-FR" sz="1350" dirty="0"/>
              <a:t>Modéliser des plans d’échantillonnage à multiples niveaux croisés ou emboités (typiquement, spatio-temporels)</a:t>
            </a:r>
          </a:p>
          <a:p>
            <a:pPr marL="214313" indent="-214313">
              <a:buFont typeface="Arial" panose="020B0604020202020204" pitchFamily="34" charset="0"/>
              <a:buChar char="•"/>
            </a:pPr>
            <a:endParaRPr lang="fr-FR" sz="1350" dirty="0"/>
          </a:p>
          <a:p>
            <a:pPr marL="214313" indent="-214313">
              <a:buFont typeface="Arial" panose="020B0604020202020204" pitchFamily="34" charset="0"/>
              <a:buChar char="•"/>
            </a:pPr>
            <a:r>
              <a:rPr lang="fr-FR" sz="1350" dirty="0"/>
              <a:t>Identifier la capacité de vos données à soutenir ces modèles</a:t>
            </a:r>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563" y="3893355"/>
            <a:ext cx="2502349" cy="1686509"/>
          </a:xfrm>
          <a:prstGeom prst="rect">
            <a:avLst/>
          </a:prstGeom>
        </p:spPr>
      </p:pic>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7776" y="1299964"/>
            <a:ext cx="3056447" cy="2040179"/>
          </a:xfrm>
          <a:prstGeom prst="rect">
            <a:avLst/>
          </a:prstGeom>
        </p:spPr>
      </p:pic>
      <p:sp>
        <p:nvSpPr>
          <p:cNvPr id="2" name="Espace réservé du numéro de diapositive 1">
            <a:extLst>
              <a:ext uri="{FF2B5EF4-FFF2-40B4-BE49-F238E27FC236}">
                <a16:creationId xmlns:a16="http://schemas.microsoft.com/office/drawing/2014/main" id="{4B79DAB2-F381-4347-9D27-9D69E1E52C0F}"/>
              </a:ext>
            </a:extLst>
          </p:cNvPr>
          <p:cNvSpPr>
            <a:spLocks noGrp="1"/>
          </p:cNvSpPr>
          <p:nvPr>
            <p:ph type="sldNum" sz="quarter" idx="12"/>
          </p:nvPr>
        </p:nvSpPr>
        <p:spPr/>
        <p:txBody>
          <a:bodyPr/>
          <a:lstStyle/>
          <a:p>
            <a:fld id="{6697765D-F622-4BC4-AC55-80A3CC4A834C}" type="slidenum">
              <a:rPr lang="fr-FR" smtClean="0"/>
              <a:pPr/>
              <a:t>3</a:t>
            </a:fld>
            <a:endParaRPr lang="fr-FR"/>
          </a:p>
        </p:txBody>
      </p:sp>
    </p:spTree>
    <p:extLst>
      <p:ext uri="{BB962C8B-B14F-4D97-AF65-F5344CB8AC3E}">
        <p14:creationId xmlns:p14="http://schemas.microsoft.com/office/powerpoint/2010/main" val="3163562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65337" y="93705"/>
            <a:ext cx="6205591" cy="830997"/>
          </a:xfrm>
          <a:prstGeom prst="rect">
            <a:avLst/>
          </a:prstGeom>
          <a:noFill/>
        </p:spPr>
        <p:txBody>
          <a:bodyPr wrap="square" rtlCol="0">
            <a:spAutoFit/>
          </a:bodyPr>
          <a:lstStyle/>
          <a:p>
            <a:r>
              <a:rPr lang="fr-FR" sz="2400" dirty="0"/>
              <a:t>Pourquoi choisir un modèle mixte?</a:t>
            </a:r>
          </a:p>
          <a:p>
            <a:r>
              <a:rPr lang="fr-FR" sz="2400" dirty="0"/>
              <a:t>De bons et de mauvais arguments</a:t>
            </a:r>
          </a:p>
        </p:txBody>
      </p:sp>
      <p:sp>
        <p:nvSpPr>
          <p:cNvPr id="6" name="ZoneTexte 5"/>
          <p:cNvSpPr txBox="1"/>
          <p:nvPr/>
        </p:nvSpPr>
        <p:spPr>
          <a:xfrm>
            <a:off x="406781" y="1038461"/>
            <a:ext cx="8404261" cy="5724644"/>
          </a:xfrm>
          <a:prstGeom prst="rect">
            <a:avLst/>
          </a:prstGeom>
          <a:solidFill>
            <a:schemeClr val="bg1">
              <a:lumMod val="85000"/>
            </a:schemeClr>
          </a:solidFill>
        </p:spPr>
        <p:txBody>
          <a:bodyPr wrap="square" rtlCol="0">
            <a:spAutoFit/>
          </a:bodyPr>
          <a:lstStyle/>
          <a:p>
            <a:pPr marL="285750" indent="-285750">
              <a:buFontTx/>
              <a:buChar char="-"/>
            </a:pPr>
            <a:r>
              <a:rPr lang="fr-FR" b="1" dirty="0"/>
              <a:t>Inférence: sur </a:t>
            </a:r>
            <a:r>
              <a:rPr lang="fr-FR" sz="2400" b="1" dirty="0"/>
              <a:t>l’échantillon</a:t>
            </a:r>
            <a:r>
              <a:rPr lang="fr-FR" b="1" dirty="0"/>
              <a:t> ou sur la </a:t>
            </a:r>
            <a:r>
              <a:rPr lang="fr-FR" sz="2400" b="1" dirty="0"/>
              <a:t>population</a:t>
            </a:r>
            <a:r>
              <a:rPr lang="fr-FR" b="1" dirty="0"/>
              <a:t>?</a:t>
            </a:r>
          </a:p>
          <a:p>
            <a:r>
              <a:rPr lang="fr-FR" i="1" dirty="0"/>
              <a:t>Cette motivation classique a finalement peu d’intérêt en pratique, la représentativité de l’échantillon étant délimitée par des questions de faisabilité et des critères biologiques.</a:t>
            </a:r>
          </a:p>
          <a:p>
            <a:endParaRPr lang="fr-FR" dirty="0"/>
          </a:p>
          <a:p>
            <a:pPr marL="285750" indent="-285750">
              <a:buFontTx/>
              <a:buChar char="-"/>
            </a:pPr>
            <a:r>
              <a:rPr lang="fr-FR" b="1" dirty="0"/>
              <a:t>Facteur structurant: </a:t>
            </a:r>
            <a:r>
              <a:rPr lang="fr-FR" sz="2400" b="1" dirty="0"/>
              <a:t>intérêt biologique</a:t>
            </a:r>
            <a:r>
              <a:rPr lang="fr-FR" b="1" dirty="0"/>
              <a:t> ou non?</a:t>
            </a:r>
          </a:p>
          <a:p>
            <a:r>
              <a:rPr lang="fr-FR" i="1" dirty="0"/>
              <a:t>En pratique, les effets aléatoires permettent de résumer une structure hiérarchique par un terme de variance, lorsqu’elle n’a pas d’intérêt direct pour l’inférence (sinon effets fixes). Cependant, le choix entre effets fixes et aléatoires n’a pas d’effet sur les degrés de liberté</a:t>
            </a:r>
          </a:p>
          <a:p>
            <a:pPr marL="285750" indent="-285750">
              <a:buFontTx/>
              <a:buChar char="-"/>
            </a:pPr>
            <a:endParaRPr lang="fr-FR" dirty="0"/>
          </a:p>
          <a:p>
            <a:pPr marL="285750" indent="-285750">
              <a:buFontTx/>
              <a:buChar char="-"/>
            </a:pPr>
            <a:r>
              <a:rPr lang="fr-FR" b="1" dirty="0"/>
              <a:t>Représentation de la </a:t>
            </a:r>
            <a:r>
              <a:rPr lang="fr-FR" sz="2400" b="1" dirty="0"/>
              <a:t>structure hiérarchique </a:t>
            </a:r>
            <a:r>
              <a:rPr lang="fr-FR" b="1" dirty="0"/>
              <a:t>des données</a:t>
            </a:r>
          </a:p>
          <a:p>
            <a:r>
              <a:rPr lang="fr-FR" i="1" dirty="0"/>
              <a:t>Élément majeur pour les questions / échantillonnages complexes à plusieurs échelles ou avec une forte structuration</a:t>
            </a:r>
          </a:p>
          <a:p>
            <a:endParaRPr lang="fr-FR" i="1" dirty="0"/>
          </a:p>
          <a:p>
            <a:pPr marL="285750" indent="-285750">
              <a:buFontTx/>
              <a:buChar char="-"/>
            </a:pPr>
            <a:r>
              <a:rPr lang="fr-FR" dirty="0"/>
              <a:t>Les effets aléatoires facilitent la </a:t>
            </a:r>
            <a:r>
              <a:rPr lang="fr-FR" sz="2400" b="1" u="sng" dirty="0"/>
              <a:t>propagation des erreurs </a:t>
            </a:r>
          </a:p>
          <a:p>
            <a:r>
              <a:rPr lang="fr-FR" i="1" dirty="0"/>
              <a:t>C’est l’argument le moins visible mais le plus intéressant : les effets aléatoires mutualisent l’information entre individus. Attention cependant à disposer d’une variabilité intra/</a:t>
            </a:r>
            <a:r>
              <a:rPr lang="fr-FR" i="1" dirty="0" err="1"/>
              <a:t>interbloc</a:t>
            </a:r>
            <a:r>
              <a:rPr lang="fr-FR" i="1" dirty="0"/>
              <a:t> suffisante! </a:t>
            </a:r>
            <a:endParaRPr lang="fr-FR" sz="1600" i="1" dirty="0"/>
          </a:p>
        </p:txBody>
      </p:sp>
      <p:sp>
        <p:nvSpPr>
          <p:cNvPr id="2" name="Espace réservé du numéro de diapositive 1">
            <a:extLst>
              <a:ext uri="{FF2B5EF4-FFF2-40B4-BE49-F238E27FC236}">
                <a16:creationId xmlns:a16="http://schemas.microsoft.com/office/drawing/2014/main" id="{870B3094-08C7-4E47-8D94-BA5C1872BD72}"/>
              </a:ext>
            </a:extLst>
          </p:cNvPr>
          <p:cNvSpPr>
            <a:spLocks noGrp="1"/>
          </p:cNvSpPr>
          <p:nvPr>
            <p:ph type="sldNum" sz="quarter" idx="12"/>
          </p:nvPr>
        </p:nvSpPr>
        <p:spPr/>
        <p:txBody>
          <a:bodyPr/>
          <a:lstStyle/>
          <a:p>
            <a:fld id="{6697765D-F622-4BC4-AC55-80A3CC4A834C}" type="slidenum">
              <a:rPr lang="fr-FR" smtClean="0"/>
              <a:pPr/>
              <a:t>30</a:t>
            </a:fld>
            <a:endParaRPr lang="fr-FR"/>
          </a:p>
        </p:txBody>
      </p:sp>
    </p:spTree>
    <p:extLst>
      <p:ext uri="{BB962C8B-B14F-4D97-AF65-F5344CB8AC3E}">
        <p14:creationId xmlns:p14="http://schemas.microsoft.com/office/powerpoint/2010/main" val="3058947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Rectangle 276"/>
          <p:cNvSpPr/>
          <p:nvPr/>
        </p:nvSpPr>
        <p:spPr>
          <a:xfrm>
            <a:off x="103598" y="1013725"/>
            <a:ext cx="4343013" cy="148883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78" name="Rectangle 277"/>
          <p:cNvSpPr/>
          <p:nvPr/>
        </p:nvSpPr>
        <p:spPr>
          <a:xfrm>
            <a:off x="217899" y="1128025"/>
            <a:ext cx="3231545" cy="86962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79" name="Rectangle 278"/>
          <p:cNvSpPr/>
          <p:nvPr/>
        </p:nvSpPr>
        <p:spPr>
          <a:xfrm>
            <a:off x="286479" y="1242326"/>
            <a:ext cx="3162965" cy="3442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nvGrpSpPr>
          <p:cNvPr id="270" name="Groupe 269"/>
          <p:cNvGrpSpPr/>
          <p:nvPr/>
        </p:nvGrpSpPr>
        <p:grpSpPr>
          <a:xfrm>
            <a:off x="217899" y="3388022"/>
            <a:ext cx="5987756" cy="3282326"/>
            <a:chOff x="121920" y="2265844"/>
            <a:chExt cx="7983674" cy="4376434"/>
          </a:xfrm>
        </p:grpSpPr>
        <p:cxnSp>
          <p:nvCxnSpPr>
            <p:cNvPr id="189" name="Connecteur droit avec flèche 188"/>
            <p:cNvCxnSpPr/>
            <p:nvPr/>
          </p:nvCxnSpPr>
          <p:spPr>
            <a:xfrm>
              <a:off x="4710346" y="2620757"/>
              <a:ext cx="0" cy="38650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Connecteur droit avec flèche 189"/>
            <p:cNvCxnSpPr/>
            <p:nvPr/>
          </p:nvCxnSpPr>
          <p:spPr>
            <a:xfrm>
              <a:off x="4686266" y="2620759"/>
              <a:ext cx="34193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3" name="ZoneTexte 192"/>
            <p:cNvSpPr txBox="1"/>
            <p:nvPr/>
          </p:nvSpPr>
          <p:spPr>
            <a:xfrm>
              <a:off x="5974536" y="2265844"/>
              <a:ext cx="1813301" cy="400109"/>
            </a:xfrm>
            <a:prstGeom prst="rect">
              <a:avLst/>
            </a:prstGeom>
            <a:noFill/>
          </p:spPr>
          <p:txBody>
            <a:bodyPr wrap="square" rtlCol="0">
              <a:spAutoFit/>
            </a:bodyPr>
            <a:lstStyle/>
            <a:p>
              <a:r>
                <a:rPr lang="fr-FR" sz="1350" dirty="0"/>
                <a:t>fréquence</a:t>
              </a:r>
            </a:p>
          </p:txBody>
        </p:sp>
        <p:sp>
          <p:nvSpPr>
            <p:cNvPr id="194" name="ZoneTexte 193"/>
            <p:cNvSpPr txBox="1"/>
            <p:nvPr/>
          </p:nvSpPr>
          <p:spPr>
            <a:xfrm rot="5400000">
              <a:off x="2864027" y="4277698"/>
              <a:ext cx="3261842" cy="400109"/>
            </a:xfrm>
            <a:prstGeom prst="rect">
              <a:avLst/>
            </a:prstGeom>
            <a:noFill/>
          </p:spPr>
          <p:txBody>
            <a:bodyPr wrap="square" rtlCol="0">
              <a:spAutoFit/>
            </a:bodyPr>
            <a:lstStyle/>
            <a:p>
              <a:r>
                <a:rPr lang="fr-FR" sz="1350" dirty="0"/>
                <a:t>Variable de réponse</a:t>
              </a:r>
            </a:p>
          </p:txBody>
        </p:sp>
        <p:sp>
          <p:nvSpPr>
            <p:cNvPr id="198" name="Forme libre 197"/>
            <p:cNvSpPr/>
            <p:nvPr/>
          </p:nvSpPr>
          <p:spPr>
            <a:xfrm rot="5400000">
              <a:off x="4493458" y="3005572"/>
              <a:ext cx="3521845" cy="3066911"/>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solidFill>
              <a:schemeClr val="tx2">
                <a:lumMod val="20000"/>
                <a:lumOff val="80000"/>
              </a:schemeClr>
            </a:solidFill>
            <a:ln w="76200">
              <a:solidFill>
                <a:schemeClr val="tx2">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199" name="Forme libre 198"/>
            <p:cNvSpPr/>
            <p:nvPr/>
          </p:nvSpPr>
          <p:spPr>
            <a:xfrm rot="5400000">
              <a:off x="4477219" y="5249452"/>
              <a:ext cx="1100903" cy="617536"/>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201" name="Forme libre 200"/>
            <p:cNvSpPr/>
            <p:nvPr/>
          </p:nvSpPr>
          <p:spPr>
            <a:xfrm rot="5400000">
              <a:off x="4497009" y="3286669"/>
              <a:ext cx="1100903" cy="617536"/>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202" name="Forme libre 201"/>
            <p:cNvSpPr/>
            <p:nvPr/>
          </p:nvSpPr>
          <p:spPr>
            <a:xfrm rot="5400000">
              <a:off x="4481983" y="3717609"/>
              <a:ext cx="1100903" cy="617536"/>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203" name="Forme libre 202"/>
            <p:cNvSpPr/>
            <p:nvPr/>
          </p:nvSpPr>
          <p:spPr>
            <a:xfrm rot="5400000">
              <a:off x="4497009" y="4393602"/>
              <a:ext cx="1100903" cy="617536"/>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204" name="Forme libre 203"/>
            <p:cNvSpPr/>
            <p:nvPr/>
          </p:nvSpPr>
          <p:spPr>
            <a:xfrm rot="5400000">
              <a:off x="4489627" y="4837303"/>
              <a:ext cx="1100903" cy="617536"/>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a:p>
          </p:txBody>
        </p:sp>
        <p:cxnSp>
          <p:nvCxnSpPr>
            <p:cNvPr id="206" name="Connecteur droit 205"/>
            <p:cNvCxnSpPr/>
            <p:nvPr/>
          </p:nvCxnSpPr>
          <p:spPr>
            <a:xfrm>
              <a:off x="4710346" y="3372593"/>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Connecteur droit 206"/>
            <p:cNvCxnSpPr/>
            <p:nvPr/>
          </p:nvCxnSpPr>
          <p:spPr>
            <a:xfrm>
              <a:off x="4723666" y="3586095"/>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Connecteur droit 207"/>
            <p:cNvCxnSpPr/>
            <p:nvPr/>
          </p:nvCxnSpPr>
          <p:spPr>
            <a:xfrm>
              <a:off x="4726652" y="3473152"/>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Connecteur droit 209"/>
            <p:cNvCxnSpPr/>
            <p:nvPr/>
          </p:nvCxnSpPr>
          <p:spPr>
            <a:xfrm>
              <a:off x="4706584" y="3918558"/>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Connecteur droit 210"/>
            <p:cNvCxnSpPr/>
            <p:nvPr/>
          </p:nvCxnSpPr>
          <p:spPr>
            <a:xfrm>
              <a:off x="4722634" y="3822849"/>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Connecteur droit 211"/>
            <p:cNvCxnSpPr/>
            <p:nvPr/>
          </p:nvCxnSpPr>
          <p:spPr>
            <a:xfrm>
              <a:off x="4726645" y="4069479"/>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Connecteur droit 212"/>
            <p:cNvCxnSpPr/>
            <p:nvPr/>
          </p:nvCxnSpPr>
          <p:spPr>
            <a:xfrm>
              <a:off x="4730657" y="4205679"/>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Connecteur droit 213"/>
            <p:cNvCxnSpPr/>
            <p:nvPr/>
          </p:nvCxnSpPr>
          <p:spPr>
            <a:xfrm>
              <a:off x="4722628" y="4352921"/>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Connecteur droit 214"/>
            <p:cNvCxnSpPr/>
            <p:nvPr/>
          </p:nvCxnSpPr>
          <p:spPr>
            <a:xfrm>
              <a:off x="4738679" y="4522251"/>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Connecteur droit 215"/>
            <p:cNvCxnSpPr/>
            <p:nvPr/>
          </p:nvCxnSpPr>
          <p:spPr>
            <a:xfrm>
              <a:off x="4718613" y="4647407"/>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Connecteur droit 216"/>
            <p:cNvCxnSpPr/>
            <p:nvPr/>
          </p:nvCxnSpPr>
          <p:spPr>
            <a:xfrm>
              <a:off x="4710585" y="4882995"/>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Connecteur droit 217"/>
            <p:cNvCxnSpPr/>
            <p:nvPr/>
          </p:nvCxnSpPr>
          <p:spPr>
            <a:xfrm>
              <a:off x="4726635" y="5129626"/>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Connecteur droit 218"/>
            <p:cNvCxnSpPr/>
            <p:nvPr/>
          </p:nvCxnSpPr>
          <p:spPr>
            <a:xfrm>
              <a:off x="4730647" y="5254782"/>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Connecteur droit 219"/>
            <p:cNvCxnSpPr/>
            <p:nvPr/>
          </p:nvCxnSpPr>
          <p:spPr>
            <a:xfrm>
              <a:off x="4734658" y="5368894"/>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Connecteur droit 220"/>
            <p:cNvCxnSpPr/>
            <p:nvPr/>
          </p:nvCxnSpPr>
          <p:spPr>
            <a:xfrm>
              <a:off x="4726628" y="5494050"/>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Connecteur droit 221"/>
            <p:cNvCxnSpPr/>
            <p:nvPr/>
          </p:nvCxnSpPr>
          <p:spPr>
            <a:xfrm>
              <a:off x="4730638" y="5188524"/>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Connecteur droit 222"/>
            <p:cNvCxnSpPr/>
            <p:nvPr/>
          </p:nvCxnSpPr>
          <p:spPr>
            <a:xfrm>
              <a:off x="4734649" y="5048639"/>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Connecteur droit 223"/>
            <p:cNvCxnSpPr/>
            <p:nvPr/>
          </p:nvCxnSpPr>
          <p:spPr>
            <a:xfrm>
              <a:off x="4726621" y="4975016"/>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5" name="Connecteur droit 224"/>
            <p:cNvCxnSpPr/>
            <p:nvPr/>
          </p:nvCxnSpPr>
          <p:spPr>
            <a:xfrm>
              <a:off x="4718593" y="5817977"/>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Connecteur droit 225"/>
            <p:cNvCxnSpPr/>
            <p:nvPr/>
          </p:nvCxnSpPr>
          <p:spPr>
            <a:xfrm>
              <a:off x="4710565" y="5744354"/>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Connecteur droit 226"/>
            <p:cNvCxnSpPr/>
            <p:nvPr/>
          </p:nvCxnSpPr>
          <p:spPr>
            <a:xfrm>
              <a:off x="4714576" y="5681772"/>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8" name="Connecteur droit 227"/>
            <p:cNvCxnSpPr/>
            <p:nvPr/>
          </p:nvCxnSpPr>
          <p:spPr>
            <a:xfrm>
              <a:off x="4706548" y="5420414"/>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29" name="ZoneTexte 228"/>
            <p:cNvSpPr txBox="1"/>
            <p:nvPr/>
          </p:nvSpPr>
          <p:spPr>
            <a:xfrm>
              <a:off x="5328832" y="3398542"/>
              <a:ext cx="421396" cy="430887"/>
            </a:xfrm>
            <a:prstGeom prst="rect">
              <a:avLst/>
            </a:prstGeom>
            <a:noFill/>
          </p:spPr>
          <p:txBody>
            <a:bodyPr wrap="square" rtlCol="0">
              <a:spAutoFit/>
            </a:bodyPr>
            <a:lstStyle/>
            <a:p>
              <a:r>
                <a:rPr lang="fr-FR" sz="1500" b="1" dirty="0"/>
                <a:t>B</a:t>
              </a:r>
            </a:p>
          </p:txBody>
        </p:sp>
        <p:sp>
          <p:nvSpPr>
            <p:cNvPr id="230" name="ZoneTexte 229"/>
            <p:cNvSpPr txBox="1"/>
            <p:nvPr/>
          </p:nvSpPr>
          <p:spPr>
            <a:xfrm>
              <a:off x="5335072" y="3842630"/>
              <a:ext cx="421396" cy="430887"/>
            </a:xfrm>
            <a:prstGeom prst="rect">
              <a:avLst/>
            </a:prstGeom>
            <a:noFill/>
          </p:spPr>
          <p:txBody>
            <a:bodyPr wrap="square" rtlCol="0">
              <a:spAutoFit/>
            </a:bodyPr>
            <a:lstStyle/>
            <a:p>
              <a:r>
                <a:rPr lang="fr-FR" sz="1500" b="1" dirty="0"/>
                <a:t>D</a:t>
              </a:r>
            </a:p>
          </p:txBody>
        </p:sp>
        <p:sp>
          <p:nvSpPr>
            <p:cNvPr id="231" name="ZoneTexte 230"/>
            <p:cNvSpPr txBox="1"/>
            <p:nvPr/>
          </p:nvSpPr>
          <p:spPr>
            <a:xfrm>
              <a:off x="5381548" y="4512108"/>
              <a:ext cx="305387" cy="430887"/>
            </a:xfrm>
            <a:prstGeom prst="rect">
              <a:avLst/>
            </a:prstGeom>
            <a:noFill/>
          </p:spPr>
          <p:txBody>
            <a:bodyPr wrap="square" rtlCol="0">
              <a:spAutoFit/>
            </a:bodyPr>
            <a:lstStyle/>
            <a:p>
              <a:r>
                <a:rPr lang="fr-FR" sz="1500" b="1" dirty="0"/>
                <a:t>F</a:t>
              </a:r>
            </a:p>
          </p:txBody>
        </p:sp>
        <p:sp>
          <p:nvSpPr>
            <p:cNvPr id="232" name="ZoneTexte 231"/>
            <p:cNvSpPr txBox="1"/>
            <p:nvPr/>
          </p:nvSpPr>
          <p:spPr>
            <a:xfrm>
              <a:off x="5342828" y="4979645"/>
              <a:ext cx="277276" cy="430887"/>
            </a:xfrm>
            <a:prstGeom prst="rect">
              <a:avLst/>
            </a:prstGeom>
            <a:noFill/>
          </p:spPr>
          <p:txBody>
            <a:bodyPr wrap="square" rtlCol="0">
              <a:spAutoFit/>
            </a:bodyPr>
            <a:lstStyle/>
            <a:p>
              <a:r>
                <a:rPr lang="fr-FR" sz="1500" b="1" dirty="0"/>
                <a:t>H</a:t>
              </a:r>
            </a:p>
          </p:txBody>
        </p:sp>
        <p:sp>
          <p:nvSpPr>
            <p:cNvPr id="233" name="ZoneTexte 232"/>
            <p:cNvSpPr txBox="1"/>
            <p:nvPr/>
          </p:nvSpPr>
          <p:spPr>
            <a:xfrm>
              <a:off x="5359444" y="5386892"/>
              <a:ext cx="277276" cy="430887"/>
            </a:xfrm>
            <a:prstGeom prst="rect">
              <a:avLst/>
            </a:prstGeom>
            <a:noFill/>
          </p:spPr>
          <p:txBody>
            <a:bodyPr wrap="square" rtlCol="0">
              <a:spAutoFit/>
            </a:bodyPr>
            <a:lstStyle/>
            <a:p>
              <a:r>
                <a:rPr lang="fr-FR" sz="1500" b="1" dirty="0"/>
                <a:t>I</a:t>
              </a:r>
            </a:p>
          </p:txBody>
        </p:sp>
        <p:grpSp>
          <p:nvGrpSpPr>
            <p:cNvPr id="244" name="Groupe 243"/>
            <p:cNvGrpSpPr/>
            <p:nvPr/>
          </p:nvGrpSpPr>
          <p:grpSpPr>
            <a:xfrm>
              <a:off x="121920" y="2388717"/>
              <a:ext cx="4114655" cy="4253561"/>
              <a:chOff x="408215" y="199080"/>
              <a:chExt cx="5649686" cy="6430326"/>
            </a:xfrm>
          </p:grpSpPr>
          <p:sp>
            <p:nvSpPr>
              <p:cNvPr id="26" name="Rectangle 25"/>
              <p:cNvSpPr/>
              <p:nvPr/>
            </p:nvSpPr>
            <p:spPr>
              <a:xfrm>
                <a:off x="408215" y="326578"/>
                <a:ext cx="5649686" cy="630282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35" name="Rectangle 34"/>
              <p:cNvSpPr/>
              <p:nvPr/>
            </p:nvSpPr>
            <p:spPr>
              <a:xfrm>
                <a:off x="4218210" y="4838706"/>
                <a:ext cx="1660072" cy="16600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36" name="Rectangle 35"/>
              <p:cNvSpPr/>
              <p:nvPr/>
            </p:nvSpPr>
            <p:spPr>
              <a:xfrm>
                <a:off x="4337950" y="4925787"/>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37" name="Rectangle 36"/>
              <p:cNvSpPr/>
              <p:nvPr/>
            </p:nvSpPr>
            <p:spPr>
              <a:xfrm>
                <a:off x="4691741" y="4925787"/>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38" name="Rectangle 37"/>
              <p:cNvSpPr/>
              <p:nvPr/>
            </p:nvSpPr>
            <p:spPr>
              <a:xfrm>
                <a:off x="5045532" y="4925787"/>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39" name="Rectangle 38"/>
              <p:cNvSpPr/>
              <p:nvPr/>
            </p:nvSpPr>
            <p:spPr>
              <a:xfrm>
                <a:off x="5399323" y="4925787"/>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0" name="Rectangle 39"/>
              <p:cNvSpPr/>
              <p:nvPr/>
            </p:nvSpPr>
            <p:spPr>
              <a:xfrm>
                <a:off x="4346094" y="532311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1" name="Rectangle 40"/>
              <p:cNvSpPr/>
              <p:nvPr/>
            </p:nvSpPr>
            <p:spPr>
              <a:xfrm>
                <a:off x="4699885" y="532311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2" name="Rectangle 41"/>
              <p:cNvSpPr/>
              <p:nvPr/>
            </p:nvSpPr>
            <p:spPr>
              <a:xfrm>
                <a:off x="5053676" y="532311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3" name="Rectangle 42"/>
              <p:cNvSpPr/>
              <p:nvPr/>
            </p:nvSpPr>
            <p:spPr>
              <a:xfrm>
                <a:off x="5407467" y="532311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4" name="Rectangle 43"/>
              <p:cNvSpPr/>
              <p:nvPr/>
            </p:nvSpPr>
            <p:spPr>
              <a:xfrm>
                <a:off x="4346094" y="5725883"/>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5" name="Rectangle 44"/>
              <p:cNvSpPr/>
              <p:nvPr/>
            </p:nvSpPr>
            <p:spPr>
              <a:xfrm>
                <a:off x="4699885" y="572588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6" name="Rectangle 45"/>
              <p:cNvSpPr/>
              <p:nvPr/>
            </p:nvSpPr>
            <p:spPr>
              <a:xfrm>
                <a:off x="5053676" y="5725883"/>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7" name="Rectangle 46"/>
              <p:cNvSpPr/>
              <p:nvPr/>
            </p:nvSpPr>
            <p:spPr>
              <a:xfrm>
                <a:off x="5407467" y="572588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8" name="Rectangle 47"/>
              <p:cNvSpPr/>
              <p:nvPr/>
            </p:nvSpPr>
            <p:spPr>
              <a:xfrm>
                <a:off x="4354282" y="6104160"/>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9" name="Rectangle 48"/>
              <p:cNvSpPr/>
              <p:nvPr/>
            </p:nvSpPr>
            <p:spPr>
              <a:xfrm>
                <a:off x="4708073" y="6104160"/>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0" name="Rectangle 49"/>
              <p:cNvSpPr/>
              <p:nvPr/>
            </p:nvSpPr>
            <p:spPr>
              <a:xfrm>
                <a:off x="5061864" y="6104160"/>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1" name="Rectangle 50"/>
              <p:cNvSpPr/>
              <p:nvPr/>
            </p:nvSpPr>
            <p:spPr>
              <a:xfrm>
                <a:off x="5415655" y="6104160"/>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2" name="Rectangle 51"/>
              <p:cNvSpPr/>
              <p:nvPr/>
            </p:nvSpPr>
            <p:spPr>
              <a:xfrm>
                <a:off x="2378547" y="4838706"/>
                <a:ext cx="1660072" cy="16600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3" name="Rectangle 52"/>
              <p:cNvSpPr/>
              <p:nvPr/>
            </p:nvSpPr>
            <p:spPr>
              <a:xfrm>
                <a:off x="2498287" y="4925787"/>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4" name="Rectangle 53"/>
              <p:cNvSpPr/>
              <p:nvPr/>
            </p:nvSpPr>
            <p:spPr>
              <a:xfrm>
                <a:off x="2852078" y="4925787"/>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5" name="Rectangle 54"/>
              <p:cNvSpPr/>
              <p:nvPr/>
            </p:nvSpPr>
            <p:spPr>
              <a:xfrm>
                <a:off x="3205869" y="4925787"/>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6" name="Rectangle 55"/>
              <p:cNvSpPr/>
              <p:nvPr/>
            </p:nvSpPr>
            <p:spPr>
              <a:xfrm>
                <a:off x="3559660" y="4925787"/>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7" name="Rectangle 56"/>
              <p:cNvSpPr/>
              <p:nvPr/>
            </p:nvSpPr>
            <p:spPr>
              <a:xfrm>
                <a:off x="2506431" y="532311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8" name="Rectangle 57"/>
              <p:cNvSpPr/>
              <p:nvPr/>
            </p:nvSpPr>
            <p:spPr>
              <a:xfrm>
                <a:off x="2860222" y="532311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9" name="Rectangle 58"/>
              <p:cNvSpPr/>
              <p:nvPr/>
            </p:nvSpPr>
            <p:spPr>
              <a:xfrm>
                <a:off x="3214013" y="5323113"/>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0" name="Rectangle 59"/>
              <p:cNvSpPr/>
              <p:nvPr/>
            </p:nvSpPr>
            <p:spPr>
              <a:xfrm>
                <a:off x="3567804" y="532311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1" name="Rectangle 60"/>
              <p:cNvSpPr/>
              <p:nvPr/>
            </p:nvSpPr>
            <p:spPr>
              <a:xfrm>
                <a:off x="2506431" y="572588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2" name="Rectangle 61"/>
              <p:cNvSpPr/>
              <p:nvPr/>
            </p:nvSpPr>
            <p:spPr>
              <a:xfrm>
                <a:off x="2860222" y="5725883"/>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3" name="Rectangle 62"/>
              <p:cNvSpPr/>
              <p:nvPr/>
            </p:nvSpPr>
            <p:spPr>
              <a:xfrm>
                <a:off x="3214013" y="572588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4" name="Rectangle 63"/>
              <p:cNvSpPr/>
              <p:nvPr/>
            </p:nvSpPr>
            <p:spPr>
              <a:xfrm>
                <a:off x="3567804" y="5725883"/>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5" name="Rectangle 64"/>
              <p:cNvSpPr/>
              <p:nvPr/>
            </p:nvSpPr>
            <p:spPr>
              <a:xfrm>
                <a:off x="2514619" y="6104160"/>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6" name="Rectangle 65"/>
              <p:cNvSpPr/>
              <p:nvPr/>
            </p:nvSpPr>
            <p:spPr>
              <a:xfrm>
                <a:off x="2868410" y="6104160"/>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7" name="Rectangle 66"/>
              <p:cNvSpPr/>
              <p:nvPr/>
            </p:nvSpPr>
            <p:spPr>
              <a:xfrm>
                <a:off x="3222201" y="6104160"/>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8" name="Rectangle 67"/>
              <p:cNvSpPr/>
              <p:nvPr/>
            </p:nvSpPr>
            <p:spPr>
              <a:xfrm>
                <a:off x="3575992" y="6104160"/>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9" name="Rectangle 68"/>
              <p:cNvSpPr/>
              <p:nvPr/>
            </p:nvSpPr>
            <p:spPr>
              <a:xfrm>
                <a:off x="574243" y="4838706"/>
                <a:ext cx="1660072" cy="16600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0" name="Rectangle 69"/>
              <p:cNvSpPr/>
              <p:nvPr/>
            </p:nvSpPr>
            <p:spPr>
              <a:xfrm>
                <a:off x="693983" y="4925787"/>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1" name="Rectangle 70"/>
              <p:cNvSpPr/>
              <p:nvPr/>
            </p:nvSpPr>
            <p:spPr>
              <a:xfrm>
                <a:off x="1047774" y="4925787"/>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2" name="Rectangle 71"/>
              <p:cNvSpPr/>
              <p:nvPr/>
            </p:nvSpPr>
            <p:spPr>
              <a:xfrm>
                <a:off x="1401565" y="4925787"/>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3" name="Rectangle 72"/>
              <p:cNvSpPr/>
              <p:nvPr/>
            </p:nvSpPr>
            <p:spPr>
              <a:xfrm>
                <a:off x="1755356" y="4925787"/>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4" name="Rectangle 73"/>
              <p:cNvSpPr/>
              <p:nvPr/>
            </p:nvSpPr>
            <p:spPr>
              <a:xfrm>
                <a:off x="702127" y="532311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5" name="Rectangle 74"/>
              <p:cNvSpPr/>
              <p:nvPr/>
            </p:nvSpPr>
            <p:spPr>
              <a:xfrm>
                <a:off x="1055918" y="532311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6" name="Rectangle 75"/>
              <p:cNvSpPr/>
              <p:nvPr/>
            </p:nvSpPr>
            <p:spPr>
              <a:xfrm>
                <a:off x="1409709" y="532311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7" name="Rectangle 76"/>
              <p:cNvSpPr/>
              <p:nvPr/>
            </p:nvSpPr>
            <p:spPr>
              <a:xfrm>
                <a:off x="1763500" y="532311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8" name="Rectangle 77"/>
              <p:cNvSpPr/>
              <p:nvPr/>
            </p:nvSpPr>
            <p:spPr>
              <a:xfrm>
                <a:off x="702127" y="572588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9" name="Rectangle 78"/>
              <p:cNvSpPr/>
              <p:nvPr/>
            </p:nvSpPr>
            <p:spPr>
              <a:xfrm>
                <a:off x="1055918" y="572588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0" name="Rectangle 79"/>
              <p:cNvSpPr/>
              <p:nvPr/>
            </p:nvSpPr>
            <p:spPr>
              <a:xfrm>
                <a:off x="1409709" y="572588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1" name="Rectangle 80"/>
              <p:cNvSpPr/>
              <p:nvPr/>
            </p:nvSpPr>
            <p:spPr>
              <a:xfrm>
                <a:off x="1763500" y="572588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2" name="Rectangle 81"/>
              <p:cNvSpPr/>
              <p:nvPr/>
            </p:nvSpPr>
            <p:spPr>
              <a:xfrm>
                <a:off x="710315" y="6104160"/>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3" name="Rectangle 82"/>
              <p:cNvSpPr/>
              <p:nvPr/>
            </p:nvSpPr>
            <p:spPr>
              <a:xfrm>
                <a:off x="1064106" y="6104160"/>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4" name="Rectangle 83"/>
              <p:cNvSpPr/>
              <p:nvPr/>
            </p:nvSpPr>
            <p:spPr>
              <a:xfrm>
                <a:off x="1417897" y="6104160"/>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5" name="Rectangle 84"/>
              <p:cNvSpPr/>
              <p:nvPr/>
            </p:nvSpPr>
            <p:spPr>
              <a:xfrm>
                <a:off x="1771688" y="6104160"/>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6" name="Rectangle 85"/>
              <p:cNvSpPr/>
              <p:nvPr/>
            </p:nvSpPr>
            <p:spPr>
              <a:xfrm>
                <a:off x="4231828" y="2800355"/>
                <a:ext cx="1660072" cy="16600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7" name="Rectangle 86"/>
              <p:cNvSpPr/>
              <p:nvPr/>
            </p:nvSpPr>
            <p:spPr>
              <a:xfrm>
                <a:off x="4351568" y="2887436"/>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8" name="Rectangle 87"/>
              <p:cNvSpPr/>
              <p:nvPr/>
            </p:nvSpPr>
            <p:spPr>
              <a:xfrm>
                <a:off x="4705359" y="2887436"/>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9" name="Rectangle 88"/>
              <p:cNvSpPr/>
              <p:nvPr/>
            </p:nvSpPr>
            <p:spPr>
              <a:xfrm>
                <a:off x="5059150" y="2887436"/>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0" name="Rectangle 89"/>
              <p:cNvSpPr/>
              <p:nvPr/>
            </p:nvSpPr>
            <p:spPr>
              <a:xfrm>
                <a:off x="5412941" y="2887436"/>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1" name="Rectangle 90"/>
              <p:cNvSpPr/>
              <p:nvPr/>
            </p:nvSpPr>
            <p:spPr>
              <a:xfrm>
                <a:off x="4359712" y="328476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2" name="Rectangle 91"/>
              <p:cNvSpPr/>
              <p:nvPr/>
            </p:nvSpPr>
            <p:spPr>
              <a:xfrm>
                <a:off x="4713503" y="3284762"/>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3" name="Rectangle 92"/>
              <p:cNvSpPr/>
              <p:nvPr/>
            </p:nvSpPr>
            <p:spPr>
              <a:xfrm>
                <a:off x="5067294" y="328476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4" name="Rectangle 93"/>
              <p:cNvSpPr/>
              <p:nvPr/>
            </p:nvSpPr>
            <p:spPr>
              <a:xfrm>
                <a:off x="5421085" y="328476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5" name="Rectangle 94"/>
              <p:cNvSpPr/>
              <p:nvPr/>
            </p:nvSpPr>
            <p:spPr>
              <a:xfrm>
                <a:off x="4359712" y="368753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6" name="Rectangle 95"/>
              <p:cNvSpPr/>
              <p:nvPr/>
            </p:nvSpPr>
            <p:spPr>
              <a:xfrm>
                <a:off x="4713503" y="368753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7" name="Rectangle 96"/>
              <p:cNvSpPr/>
              <p:nvPr/>
            </p:nvSpPr>
            <p:spPr>
              <a:xfrm>
                <a:off x="5067294" y="368753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8" name="Rectangle 97"/>
              <p:cNvSpPr/>
              <p:nvPr/>
            </p:nvSpPr>
            <p:spPr>
              <a:xfrm>
                <a:off x="5421085" y="3687532"/>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9" name="Rectangle 98"/>
              <p:cNvSpPr/>
              <p:nvPr/>
            </p:nvSpPr>
            <p:spPr>
              <a:xfrm>
                <a:off x="4367900" y="4065809"/>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0" name="Rectangle 99"/>
              <p:cNvSpPr/>
              <p:nvPr/>
            </p:nvSpPr>
            <p:spPr>
              <a:xfrm>
                <a:off x="4721691" y="4065809"/>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1" name="Rectangle 100"/>
              <p:cNvSpPr/>
              <p:nvPr/>
            </p:nvSpPr>
            <p:spPr>
              <a:xfrm>
                <a:off x="5075482" y="4065809"/>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2" name="Rectangle 101"/>
              <p:cNvSpPr/>
              <p:nvPr/>
            </p:nvSpPr>
            <p:spPr>
              <a:xfrm>
                <a:off x="5429273" y="4065809"/>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3" name="Rectangle 102"/>
              <p:cNvSpPr/>
              <p:nvPr/>
            </p:nvSpPr>
            <p:spPr>
              <a:xfrm>
                <a:off x="2392165" y="2800355"/>
                <a:ext cx="1660072" cy="16600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4" name="Rectangle 103"/>
              <p:cNvSpPr/>
              <p:nvPr/>
            </p:nvSpPr>
            <p:spPr>
              <a:xfrm>
                <a:off x="2511905" y="2887436"/>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5" name="Rectangle 104"/>
              <p:cNvSpPr/>
              <p:nvPr/>
            </p:nvSpPr>
            <p:spPr>
              <a:xfrm>
                <a:off x="2865696" y="2887436"/>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6" name="Rectangle 105"/>
              <p:cNvSpPr/>
              <p:nvPr/>
            </p:nvSpPr>
            <p:spPr>
              <a:xfrm>
                <a:off x="3219487" y="2887436"/>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7" name="Rectangle 106"/>
              <p:cNvSpPr/>
              <p:nvPr/>
            </p:nvSpPr>
            <p:spPr>
              <a:xfrm>
                <a:off x="3573278" y="2887436"/>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8" name="Rectangle 107"/>
              <p:cNvSpPr/>
              <p:nvPr/>
            </p:nvSpPr>
            <p:spPr>
              <a:xfrm>
                <a:off x="2520049" y="328476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9" name="Rectangle 108"/>
              <p:cNvSpPr/>
              <p:nvPr/>
            </p:nvSpPr>
            <p:spPr>
              <a:xfrm>
                <a:off x="2873840" y="328476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0" name="Rectangle 109"/>
              <p:cNvSpPr/>
              <p:nvPr/>
            </p:nvSpPr>
            <p:spPr>
              <a:xfrm>
                <a:off x="3227631" y="328476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1" name="Rectangle 110"/>
              <p:cNvSpPr/>
              <p:nvPr/>
            </p:nvSpPr>
            <p:spPr>
              <a:xfrm>
                <a:off x="3581422" y="328476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2" name="Rectangle 111"/>
              <p:cNvSpPr/>
              <p:nvPr/>
            </p:nvSpPr>
            <p:spPr>
              <a:xfrm>
                <a:off x="2520049" y="368753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3" name="Rectangle 112"/>
              <p:cNvSpPr/>
              <p:nvPr/>
            </p:nvSpPr>
            <p:spPr>
              <a:xfrm>
                <a:off x="2873840" y="368753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4" name="Rectangle 113"/>
              <p:cNvSpPr/>
              <p:nvPr/>
            </p:nvSpPr>
            <p:spPr>
              <a:xfrm>
                <a:off x="3227631" y="368753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5" name="Rectangle 114"/>
              <p:cNvSpPr/>
              <p:nvPr/>
            </p:nvSpPr>
            <p:spPr>
              <a:xfrm>
                <a:off x="3581422" y="368753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6" name="Rectangle 115"/>
              <p:cNvSpPr/>
              <p:nvPr/>
            </p:nvSpPr>
            <p:spPr>
              <a:xfrm>
                <a:off x="2528237" y="4065809"/>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7" name="Rectangle 116"/>
              <p:cNvSpPr/>
              <p:nvPr/>
            </p:nvSpPr>
            <p:spPr>
              <a:xfrm>
                <a:off x="2882028" y="4065809"/>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8" name="Rectangle 117"/>
              <p:cNvSpPr/>
              <p:nvPr/>
            </p:nvSpPr>
            <p:spPr>
              <a:xfrm>
                <a:off x="3235819" y="4065809"/>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9" name="Rectangle 118"/>
              <p:cNvSpPr/>
              <p:nvPr/>
            </p:nvSpPr>
            <p:spPr>
              <a:xfrm>
                <a:off x="3589610" y="4065809"/>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0" name="Rectangle 119"/>
              <p:cNvSpPr/>
              <p:nvPr/>
            </p:nvSpPr>
            <p:spPr>
              <a:xfrm>
                <a:off x="587861" y="2800355"/>
                <a:ext cx="1660072" cy="16600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1" name="Rectangle 120"/>
              <p:cNvSpPr/>
              <p:nvPr/>
            </p:nvSpPr>
            <p:spPr>
              <a:xfrm>
                <a:off x="707601" y="2887436"/>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2" name="Rectangle 121"/>
              <p:cNvSpPr/>
              <p:nvPr/>
            </p:nvSpPr>
            <p:spPr>
              <a:xfrm>
                <a:off x="1061392" y="2887436"/>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3" name="Rectangle 122"/>
              <p:cNvSpPr/>
              <p:nvPr/>
            </p:nvSpPr>
            <p:spPr>
              <a:xfrm>
                <a:off x="1415183" y="2887436"/>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4" name="Rectangle 123"/>
              <p:cNvSpPr/>
              <p:nvPr/>
            </p:nvSpPr>
            <p:spPr>
              <a:xfrm>
                <a:off x="1768974" y="2887436"/>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5" name="Rectangle 124"/>
              <p:cNvSpPr/>
              <p:nvPr/>
            </p:nvSpPr>
            <p:spPr>
              <a:xfrm>
                <a:off x="715745" y="328476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6" name="Rectangle 125"/>
              <p:cNvSpPr/>
              <p:nvPr/>
            </p:nvSpPr>
            <p:spPr>
              <a:xfrm>
                <a:off x="1069536" y="3284762"/>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7" name="Rectangle 126"/>
              <p:cNvSpPr/>
              <p:nvPr/>
            </p:nvSpPr>
            <p:spPr>
              <a:xfrm>
                <a:off x="1423327" y="328476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8" name="Rectangle 127"/>
              <p:cNvSpPr/>
              <p:nvPr/>
            </p:nvSpPr>
            <p:spPr>
              <a:xfrm>
                <a:off x="1777118" y="328476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9" name="Rectangle 128"/>
              <p:cNvSpPr/>
              <p:nvPr/>
            </p:nvSpPr>
            <p:spPr>
              <a:xfrm>
                <a:off x="715745" y="368753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0" name="Rectangle 129"/>
              <p:cNvSpPr/>
              <p:nvPr/>
            </p:nvSpPr>
            <p:spPr>
              <a:xfrm>
                <a:off x="1069536" y="368753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1" name="Rectangle 130"/>
              <p:cNvSpPr/>
              <p:nvPr/>
            </p:nvSpPr>
            <p:spPr>
              <a:xfrm>
                <a:off x="1423327" y="368753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2" name="Rectangle 131"/>
              <p:cNvSpPr/>
              <p:nvPr/>
            </p:nvSpPr>
            <p:spPr>
              <a:xfrm>
                <a:off x="1777118" y="368753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3" name="Rectangle 132"/>
              <p:cNvSpPr/>
              <p:nvPr/>
            </p:nvSpPr>
            <p:spPr>
              <a:xfrm>
                <a:off x="723933" y="4065809"/>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4" name="Rectangle 133"/>
              <p:cNvSpPr/>
              <p:nvPr/>
            </p:nvSpPr>
            <p:spPr>
              <a:xfrm>
                <a:off x="1077724" y="4065809"/>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5" name="Rectangle 134"/>
              <p:cNvSpPr/>
              <p:nvPr/>
            </p:nvSpPr>
            <p:spPr>
              <a:xfrm>
                <a:off x="1431515" y="4065809"/>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6" name="Rectangle 135"/>
              <p:cNvSpPr/>
              <p:nvPr/>
            </p:nvSpPr>
            <p:spPr>
              <a:xfrm>
                <a:off x="1785306" y="4065809"/>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7" name="Rectangle 136"/>
              <p:cNvSpPr/>
              <p:nvPr/>
            </p:nvSpPr>
            <p:spPr>
              <a:xfrm>
                <a:off x="4229114" y="760464"/>
                <a:ext cx="1660072" cy="16600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8" name="Rectangle 137"/>
              <p:cNvSpPr/>
              <p:nvPr/>
            </p:nvSpPr>
            <p:spPr>
              <a:xfrm>
                <a:off x="4348854" y="847545"/>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9" name="Rectangle 138"/>
              <p:cNvSpPr/>
              <p:nvPr/>
            </p:nvSpPr>
            <p:spPr>
              <a:xfrm>
                <a:off x="4702645" y="847545"/>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0" name="Rectangle 139"/>
              <p:cNvSpPr/>
              <p:nvPr/>
            </p:nvSpPr>
            <p:spPr>
              <a:xfrm>
                <a:off x="5056436" y="847545"/>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1" name="Rectangle 140"/>
              <p:cNvSpPr/>
              <p:nvPr/>
            </p:nvSpPr>
            <p:spPr>
              <a:xfrm>
                <a:off x="5410227" y="847545"/>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2" name="Rectangle 141"/>
              <p:cNvSpPr/>
              <p:nvPr/>
            </p:nvSpPr>
            <p:spPr>
              <a:xfrm>
                <a:off x="4356998" y="124487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3" name="Rectangle 142"/>
              <p:cNvSpPr/>
              <p:nvPr/>
            </p:nvSpPr>
            <p:spPr>
              <a:xfrm>
                <a:off x="4710789" y="124487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4" name="Rectangle 143"/>
              <p:cNvSpPr/>
              <p:nvPr/>
            </p:nvSpPr>
            <p:spPr>
              <a:xfrm>
                <a:off x="5064580" y="124487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5" name="Rectangle 144"/>
              <p:cNvSpPr/>
              <p:nvPr/>
            </p:nvSpPr>
            <p:spPr>
              <a:xfrm>
                <a:off x="5418371" y="124487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6" name="Rectangle 145"/>
              <p:cNvSpPr/>
              <p:nvPr/>
            </p:nvSpPr>
            <p:spPr>
              <a:xfrm>
                <a:off x="4356998" y="164764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7" name="Rectangle 146"/>
              <p:cNvSpPr/>
              <p:nvPr/>
            </p:nvSpPr>
            <p:spPr>
              <a:xfrm>
                <a:off x="4710789" y="164764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8" name="Rectangle 147"/>
              <p:cNvSpPr/>
              <p:nvPr/>
            </p:nvSpPr>
            <p:spPr>
              <a:xfrm>
                <a:off x="5064580" y="164764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9" name="Rectangle 148"/>
              <p:cNvSpPr/>
              <p:nvPr/>
            </p:nvSpPr>
            <p:spPr>
              <a:xfrm>
                <a:off x="5418371" y="164764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0" name="Rectangle 149"/>
              <p:cNvSpPr/>
              <p:nvPr/>
            </p:nvSpPr>
            <p:spPr>
              <a:xfrm>
                <a:off x="4365186" y="2025918"/>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1" name="Rectangle 150"/>
              <p:cNvSpPr/>
              <p:nvPr/>
            </p:nvSpPr>
            <p:spPr>
              <a:xfrm>
                <a:off x="4718977" y="2025918"/>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2" name="Rectangle 151"/>
              <p:cNvSpPr/>
              <p:nvPr/>
            </p:nvSpPr>
            <p:spPr>
              <a:xfrm>
                <a:off x="5072768" y="2025918"/>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3" name="Rectangle 152"/>
              <p:cNvSpPr/>
              <p:nvPr/>
            </p:nvSpPr>
            <p:spPr>
              <a:xfrm>
                <a:off x="5426559" y="2025918"/>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4" name="Rectangle 153"/>
              <p:cNvSpPr/>
              <p:nvPr/>
            </p:nvSpPr>
            <p:spPr>
              <a:xfrm>
                <a:off x="2389451" y="760464"/>
                <a:ext cx="1660072" cy="16600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5" name="Rectangle 154"/>
              <p:cNvSpPr/>
              <p:nvPr/>
            </p:nvSpPr>
            <p:spPr>
              <a:xfrm>
                <a:off x="2509191" y="847545"/>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6" name="Rectangle 155"/>
              <p:cNvSpPr/>
              <p:nvPr/>
            </p:nvSpPr>
            <p:spPr>
              <a:xfrm>
                <a:off x="2862982" y="847545"/>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7" name="Rectangle 156"/>
              <p:cNvSpPr/>
              <p:nvPr/>
            </p:nvSpPr>
            <p:spPr>
              <a:xfrm>
                <a:off x="3216773" y="847545"/>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8" name="Rectangle 157"/>
              <p:cNvSpPr/>
              <p:nvPr/>
            </p:nvSpPr>
            <p:spPr>
              <a:xfrm>
                <a:off x="3570564" y="847545"/>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9" name="Rectangle 158"/>
              <p:cNvSpPr/>
              <p:nvPr/>
            </p:nvSpPr>
            <p:spPr>
              <a:xfrm>
                <a:off x="2517335" y="1244871"/>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0" name="Rectangle 159"/>
              <p:cNvSpPr/>
              <p:nvPr/>
            </p:nvSpPr>
            <p:spPr>
              <a:xfrm>
                <a:off x="2871126" y="124487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1" name="Rectangle 160"/>
              <p:cNvSpPr/>
              <p:nvPr/>
            </p:nvSpPr>
            <p:spPr>
              <a:xfrm>
                <a:off x="3224917" y="1244871"/>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2" name="Rectangle 161"/>
              <p:cNvSpPr/>
              <p:nvPr/>
            </p:nvSpPr>
            <p:spPr>
              <a:xfrm>
                <a:off x="3578708" y="124487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3" name="Rectangle 162"/>
              <p:cNvSpPr/>
              <p:nvPr/>
            </p:nvSpPr>
            <p:spPr>
              <a:xfrm>
                <a:off x="2517335" y="164764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4" name="Rectangle 163"/>
              <p:cNvSpPr/>
              <p:nvPr/>
            </p:nvSpPr>
            <p:spPr>
              <a:xfrm>
                <a:off x="2871126" y="1647641"/>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5" name="Rectangle 164"/>
              <p:cNvSpPr/>
              <p:nvPr/>
            </p:nvSpPr>
            <p:spPr>
              <a:xfrm>
                <a:off x="3224917" y="164764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6" name="Rectangle 165"/>
              <p:cNvSpPr/>
              <p:nvPr/>
            </p:nvSpPr>
            <p:spPr>
              <a:xfrm>
                <a:off x="3578708" y="164764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7" name="Rectangle 166"/>
              <p:cNvSpPr/>
              <p:nvPr/>
            </p:nvSpPr>
            <p:spPr>
              <a:xfrm>
                <a:off x="2525523" y="2025918"/>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8" name="Rectangle 167"/>
              <p:cNvSpPr/>
              <p:nvPr/>
            </p:nvSpPr>
            <p:spPr>
              <a:xfrm>
                <a:off x="2879314" y="2025918"/>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9" name="Rectangle 168"/>
              <p:cNvSpPr/>
              <p:nvPr/>
            </p:nvSpPr>
            <p:spPr>
              <a:xfrm>
                <a:off x="3233105" y="2025918"/>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0" name="Rectangle 169"/>
              <p:cNvSpPr/>
              <p:nvPr/>
            </p:nvSpPr>
            <p:spPr>
              <a:xfrm>
                <a:off x="3586896" y="2025918"/>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1" name="Rectangle 170"/>
              <p:cNvSpPr/>
              <p:nvPr/>
            </p:nvSpPr>
            <p:spPr>
              <a:xfrm>
                <a:off x="585147" y="760464"/>
                <a:ext cx="1660072" cy="16600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2" name="Rectangle 171"/>
              <p:cNvSpPr/>
              <p:nvPr/>
            </p:nvSpPr>
            <p:spPr>
              <a:xfrm>
                <a:off x="704887" y="847545"/>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3" name="Rectangle 172"/>
              <p:cNvSpPr/>
              <p:nvPr/>
            </p:nvSpPr>
            <p:spPr>
              <a:xfrm>
                <a:off x="1058678" y="847545"/>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4" name="Rectangle 173"/>
              <p:cNvSpPr/>
              <p:nvPr/>
            </p:nvSpPr>
            <p:spPr>
              <a:xfrm>
                <a:off x="1412469" y="847545"/>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5" name="Rectangle 174"/>
              <p:cNvSpPr/>
              <p:nvPr/>
            </p:nvSpPr>
            <p:spPr>
              <a:xfrm>
                <a:off x="1766260" y="847545"/>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6" name="Rectangle 175"/>
              <p:cNvSpPr/>
              <p:nvPr/>
            </p:nvSpPr>
            <p:spPr>
              <a:xfrm>
                <a:off x="713031" y="124487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7" name="Rectangle 176"/>
              <p:cNvSpPr/>
              <p:nvPr/>
            </p:nvSpPr>
            <p:spPr>
              <a:xfrm>
                <a:off x="1066822" y="124487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8" name="Rectangle 177"/>
              <p:cNvSpPr/>
              <p:nvPr/>
            </p:nvSpPr>
            <p:spPr>
              <a:xfrm>
                <a:off x="1420613" y="124487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9" name="Rectangle 178"/>
              <p:cNvSpPr/>
              <p:nvPr/>
            </p:nvSpPr>
            <p:spPr>
              <a:xfrm>
                <a:off x="1774404" y="124487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0" name="Rectangle 179"/>
              <p:cNvSpPr/>
              <p:nvPr/>
            </p:nvSpPr>
            <p:spPr>
              <a:xfrm>
                <a:off x="713031" y="164764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1" name="Rectangle 180"/>
              <p:cNvSpPr/>
              <p:nvPr/>
            </p:nvSpPr>
            <p:spPr>
              <a:xfrm>
                <a:off x="1066822" y="164764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2" name="Rectangle 181"/>
              <p:cNvSpPr/>
              <p:nvPr/>
            </p:nvSpPr>
            <p:spPr>
              <a:xfrm>
                <a:off x="1420613" y="164764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3" name="Rectangle 182"/>
              <p:cNvSpPr/>
              <p:nvPr/>
            </p:nvSpPr>
            <p:spPr>
              <a:xfrm>
                <a:off x="1774404" y="164764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4" name="Rectangle 183"/>
              <p:cNvSpPr/>
              <p:nvPr/>
            </p:nvSpPr>
            <p:spPr>
              <a:xfrm>
                <a:off x="721219" y="2025918"/>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5" name="Rectangle 184"/>
              <p:cNvSpPr/>
              <p:nvPr/>
            </p:nvSpPr>
            <p:spPr>
              <a:xfrm>
                <a:off x="1075010" y="2025918"/>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6" name="Rectangle 185"/>
              <p:cNvSpPr/>
              <p:nvPr/>
            </p:nvSpPr>
            <p:spPr>
              <a:xfrm>
                <a:off x="1428801" y="2025918"/>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7" name="Rectangle 186"/>
              <p:cNvSpPr/>
              <p:nvPr/>
            </p:nvSpPr>
            <p:spPr>
              <a:xfrm>
                <a:off x="1782592" y="2025918"/>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34" name="ZoneTexte 233"/>
              <p:cNvSpPr txBox="1"/>
              <p:nvPr/>
            </p:nvSpPr>
            <p:spPr>
              <a:xfrm>
                <a:off x="1196738" y="240242"/>
                <a:ext cx="376044" cy="651393"/>
              </a:xfrm>
              <a:prstGeom prst="rect">
                <a:avLst/>
              </a:prstGeom>
              <a:noFill/>
            </p:spPr>
            <p:txBody>
              <a:bodyPr wrap="square" rtlCol="0">
                <a:spAutoFit/>
              </a:bodyPr>
              <a:lstStyle/>
              <a:p>
                <a:r>
                  <a:rPr lang="fr-FR" sz="1500" b="1" dirty="0"/>
                  <a:t>A</a:t>
                </a:r>
              </a:p>
            </p:txBody>
          </p:sp>
          <p:sp>
            <p:nvSpPr>
              <p:cNvPr id="235" name="ZoneTexte 234"/>
              <p:cNvSpPr txBox="1"/>
              <p:nvPr/>
            </p:nvSpPr>
            <p:spPr>
              <a:xfrm>
                <a:off x="2965917" y="227090"/>
                <a:ext cx="376044" cy="651393"/>
              </a:xfrm>
              <a:prstGeom prst="rect">
                <a:avLst/>
              </a:prstGeom>
              <a:noFill/>
            </p:spPr>
            <p:txBody>
              <a:bodyPr wrap="square" rtlCol="0">
                <a:spAutoFit/>
              </a:bodyPr>
              <a:lstStyle/>
              <a:p>
                <a:r>
                  <a:rPr lang="fr-FR" sz="1500" b="1" dirty="0"/>
                  <a:t>B</a:t>
                </a:r>
              </a:p>
            </p:txBody>
          </p:sp>
          <p:sp>
            <p:nvSpPr>
              <p:cNvPr id="236" name="ZoneTexte 235"/>
              <p:cNvSpPr txBox="1"/>
              <p:nvPr/>
            </p:nvSpPr>
            <p:spPr>
              <a:xfrm>
                <a:off x="4852082" y="199080"/>
                <a:ext cx="376044" cy="651393"/>
              </a:xfrm>
              <a:prstGeom prst="rect">
                <a:avLst/>
              </a:prstGeom>
              <a:noFill/>
            </p:spPr>
            <p:txBody>
              <a:bodyPr wrap="square" rtlCol="0">
                <a:spAutoFit/>
              </a:bodyPr>
              <a:lstStyle/>
              <a:p>
                <a:r>
                  <a:rPr lang="fr-FR" sz="1500" b="1" dirty="0"/>
                  <a:t>C</a:t>
                </a:r>
              </a:p>
            </p:txBody>
          </p:sp>
          <p:sp>
            <p:nvSpPr>
              <p:cNvPr id="237" name="ZoneTexte 236"/>
              <p:cNvSpPr txBox="1"/>
              <p:nvPr/>
            </p:nvSpPr>
            <p:spPr>
              <a:xfrm>
                <a:off x="1240779" y="2334257"/>
                <a:ext cx="376044" cy="651393"/>
              </a:xfrm>
              <a:prstGeom prst="rect">
                <a:avLst/>
              </a:prstGeom>
              <a:noFill/>
            </p:spPr>
            <p:txBody>
              <a:bodyPr wrap="square" rtlCol="0">
                <a:spAutoFit/>
              </a:bodyPr>
              <a:lstStyle/>
              <a:p>
                <a:r>
                  <a:rPr lang="fr-FR" sz="1500" b="1" dirty="0"/>
                  <a:t>D</a:t>
                </a:r>
              </a:p>
            </p:txBody>
          </p:sp>
          <p:sp>
            <p:nvSpPr>
              <p:cNvPr id="238" name="ZoneTexte 237"/>
              <p:cNvSpPr txBox="1"/>
              <p:nvPr/>
            </p:nvSpPr>
            <p:spPr>
              <a:xfrm>
                <a:off x="3009955" y="2321105"/>
                <a:ext cx="376044" cy="651393"/>
              </a:xfrm>
              <a:prstGeom prst="rect">
                <a:avLst/>
              </a:prstGeom>
              <a:noFill/>
            </p:spPr>
            <p:txBody>
              <a:bodyPr wrap="square" rtlCol="0">
                <a:spAutoFit/>
              </a:bodyPr>
              <a:lstStyle/>
              <a:p>
                <a:r>
                  <a:rPr lang="fr-FR" sz="1500" b="1" dirty="0"/>
                  <a:t>E</a:t>
                </a:r>
              </a:p>
            </p:txBody>
          </p:sp>
          <p:sp>
            <p:nvSpPr>
              <p:cNvPr id="239" name="ZoneTexte 238"/>
              <p:cNvSpPr txBox="1"/>
              <p:nvPr/>
            </p:nvSpPr>
            <p:spPr>
              <a:xfrm>
                <a:off x="4896122" y="2293097"/>
                <a:ext cx="376044" cy="651393"/>
              </a:xfrm>
              <a:prstGeom prst="rect">
                <a:avLst/>
              </a:prstGeom>
              <a:noFill/>
            </p:spPr>
            <p:txBody>
              <a:bodyPr wrap="square" rtlCol="0">
                <a:spAutoFit/>
              </a:bodyPr>
              <a:lstStyle/>
              <a:p>
                <a:r>
                  <a:rPr lang="fr-FR" sz="1500" b="1" dirty="0"/>
                  <a:t>F</a:t>
                </a:r>
              </a:p>
            </p:txBody>
          </p:sp>
          <p:sp>
            <p:nvSpPr>
              <p:cNvPr id="240" name="ZoneTexte 239"/>
              <p:cNvSpPr txBox="1"/>
              <p:nvPr/>
            </p:nvSpPr>
            <p:spPr>
              <a:xfrm>
                <a:off x="1172406" y="4371019"/>
                <a:ext cx="376044" cy="651393"/>
              </a:xfrm>
              <a:prstGeom prst="rect">
                <a:avLst/>
              </a:prstGeom>
              <a:noFill/>
            </p:spPr>
            <p:txBody>
              <a:bodyPr wrap="square" rtlCol="0">
                <a:spAutoFit/>
              </a:bodyPr>
              <a:lstStyle/>
              <a:p>
                <a:r>
                  <a:rPr lang="fr-FR" sz="1500" b="1" dirty="0"/>
                  <a:t>G</a:t>
                </a:r>
              </a:p>
            </p:txBody>
          </p:sp>
          <p:sp>
            <p:nvSpPr>
              <p:cNvPr id="241" name="ZoneTexte 240"/>
              <p:cNvSpPr txBox="1"/>
              <p:nvPr/>
            </p:nvSpPr>
            <p:spPr>
              <a:xfrm>
                <a:off x="2941586" y="4357865"/>
                <a:ext cx="376044" cy="651393"/>
              </a:xfrm>
              <a:prstGeom prst="rect">
                <a:avLst/>
              </a:prstGeom>
              <a:noFill/>
            </p:spPr>
            <p:txBody>
              <a:bodyPr wrap="square" rtlCol="0">
                <a:spAutoFit/>
              </a:bodyPr>
              <a:lstStyle/>
              <a:p>
                <a:r>
                  <a:rPr lang="fr-FR" sz="1500" b="1" dirty="0"/>
                  <a:t>H</a:t>
                </a:r>
              </a:p>
            </p:txBody>
          </p:sp>
          <p:sp>
            <p:nvSpPr>
              <p:cNvPr id="242" name="ZoneTexte 241"/>
              <p:cNvSpPr txBox="1"/>
              <p:nvPr/>
            </p:nvSpPr>
            <p:spPr>
              <a:xfrm>
                <a:off x="4827751" y="4329857"/>
                <a:ext cx="376044" cy="651393"/>
              </a:xfrm>
              <a:prstGeom prst="rect">
                <a:avLst/>
              </a:prstGeom>
              <a:noFill/>
            </p:spPr>
            <p:txBody>
              <a:bodyPr wrap="square" rtlCol="0">
                <a:spAutoFit/>
              </a:bodyPr>
              <a:lstStyle/>
              <a:p>
                <a:r>
                  <a:rPr lang="fr-FR" sz="1500" b="1" dirty="0"/>
                  <a:t>I</a:t>
                </a:r>
              </a:p>
            </p:txBody>
          </p:sp>
        </p:grpSp>
      </p:grpSp>
      <mc:AlternateContent xmlns:mc="http://schemas.openxmlformats.org/markup-compatibility/2006" xmlns:a14="http://schemas.microsoft.com/office/drawing/2010/main">
        <mc:Choice Requires="a14">
          <p:sp>
            <p:nvSpPr>
              <p:cNvPr id="271" name="ZoneTexte 270"/>
              <p:cNvSpPr txBox="1"/>
              <p:nvPr/>
            </p:nvSpPr>
            <p:spPr>
              <a:xfrm>
                <a:off x="306101" y="1269217"/>
                <a:ext cx="1570430"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350" i="1">
                              <a:solidFill>
                                <a:schemeClr val="bg1"/>
                              </a:solidFill>
                              <a:latin typeface="Cambria Math" panose="02040503050406030204" pitchFamily="18" charset="0"/>
                            </a:rPr>
                          </m:ctrlPr>
                        </m:sSubPr>
                        <m:e>
                          <m:r>
                            <a:rPr lang="fr-FR" sz="1350" i="1">
                              <a:solidFill>
                                <a:schemeClr val="bg1"/>
                              </a:solidFill>
                              <a:latin typeface="Cambria Math" panose="02040503050406030204" pitchFamily="18" charset="0"/>
                            </a:rPr>
                            <m:t>𝑌</m:t>
                          </m:r>
                        </m:e>
                        <m:sub>
                          <m:r>
                            <a:rPr lang="fr-FR" sz="1350" i="1">
                              <a:solidFill>
                                <a:schemeClr val="bg1"/>
                              </a:solidFill>
                              <a:latin typeface="Cambria Math" panose="02040503050406030204" pitchFamily="18" charset="0"/>
                            </a:rPr>
                            <m:t>𝑖</m:t>
                          </m:r>
                        </m:sub>
                      </m:sSub>
                      <m:r>
                        <a:rPr lang="fr-FR" sz="1350" i="1">
                          <a:solidFill>
                            <a:schemeClr val="bg1"/>
                          </a:solidFill>
                          <a:latin typeface="Cambria Math" panose="02040503050406030204" pitchFamily="18" charset="0"/>
                        </a:rPr>
                        <m:t>=</m:t>
                      </m:r>
                      <m:r>
                        <a:rPr lang="fr-FR" sz="1350" i="1">
                          <a:solidFill>
                            <a:schemeClr val="bg1"/>
                          </a:solidFill>
                          <a:latin typeface="Cambria Math" panose="02040503050406030204" pitchFamily="18" charset="0"/>
                          <a:ea typeface="Cambria Math" panose="02040503050406030204" pitchFamily="18" charset="0"/>
                        </a:rPr>
                        <m:t>𝛼</m:t>
                      </m:r>
                      <m:r>
                        <a:rPr lang="fr-FR" sz="1350" i="1">
                          <a:solidFill>
                            <a:schemeClr val="bg1"/>
                          </a:solidFill>
                          <a:latin typeface="Cambria Math" panose="02040503050406030204" pitchFamily="18" charset="0"/>
                          <a:ea typeface="Cambria Math" panose="02040503050406030204" pitchFamily="18" charset="0"/>
                        </a:rPr>
                        <m:t>+ </m:t>
                      </m:r>
                      <m:r>
                        <a:rPr lang="fr-FR" sz="1350" i="1">
                          <a:solidFill>
                            <a:schemeClr val="bg1"/>
                          </a:solidFill>
                          <a:latin typeface="Cambria Math" panose="02040503050406030204" pitchFamily="18" charset="0"/>
                          <a:ea typeface="Cambria Math" panose="02040503050406030204" pitchFamily="18" charset="0"/>
                        </a:rPr>
                        <m:t>𝛽</m:t>
                      </m:r>
                      <m:r>
                        <a:rPr lang="fr-FR" sz="1350" i="1">
                          <a:solidFill>
                            <a:schemeClr val="bg1"/>
                          </a:solidFill>
                          <a:latin typeface="Cambria Math" panose="02040503050406030204" pitchFamily="18" charset="0"/>
                          <a:ea typeface="Cambria Math" panose="02040503050406030204" pitchFamily="18" charset="0"/>
                        </a:rPr>
                        <m:t>×</m:t>
                      </m:r>
                      <m:sSub>
                        <m:sSubPr>
                          <m:ctrlPr>
                            <a:rPr lang="fr-FR" sz="1350" i="1">
                              <a:solidFill>
                                <a:schemeClr val="bg1"/>
                              </a:solidFill>
                              <a:latin typeface="Cambria Math" panose="02040503050406030204" pitchFamily="18" charset="0"/>
                              <a:ea typeface="Cambria Math" panose="02040503050406030204" pitchFamily="18" charset="0"/>
                            </a:rPr>
                          </m:ctrlPr>
                        </m:sSubPr>
                        <m:e>
                          <m:r>
                            <a:rPr lang="fr-FR" sz="1350" i="1">
                              <a:solidFill>
                                <a:schemeClr val="bg1"/>
                              </a:solidFill>
                              <a:latin typeface="Cambria Math" panose="02040503050406030204" pitchFamily="18" charset="0"/>
                              <a:ea typeface="Cambria Math" panose="02040503050406030204" pitchFamily="18" charset="0"/>
                            </a:rPr>
                            <m:t>𝑋</m:t>
                          </m:r>
                        </m:e>
                        <m:sub>
                          <m:r>
                            <a:rPr lang="fr-FR" sz="1350" i="1">
                              <a:solidFill>
                                <a:schemeClr val="bg1"/>
                              </a:solidFill>
                              <a:latin typeface="Cambria Math" panose="02040503050406030204" pitchFamily="18" charset="0"/>
                              <a:ea typeface="Cambria Math" panose="02040503050406030204" pitchFamily="18" charset="0"/>
                            </a:rPr>
                            <m:t>𝑖</m:t>
                          </m:r>
                        </m:sub>
                      </m:sSub>
                      <m:r>
                        <a:rPr lang="fr-FR" sz="1350" i="1">
                          <a:solidFill>
                            <a:schemeClr val="bg1"/>
                          </a:solidFill>
                          <a:latin typeface="Cambria Math" panose="02040503050406030204" pitchFamily="18" charset="0"/>
                          <a:ea typeface="Cambria Math" panose="02040503050406030204" pitchFamily="18" charset="0"/>
                        </a:rPr>
                        <m:t>+</m:t>
                      </m:r>
                      <m:sSub>
                        <m:sSubPr>
                          <m:ctrlPr>
                            <a:rPr lang="fr-FR" sz="1350" i="1">
                              <a:solidFill>
                                <a:schemeClr val="bg1"/>
                              </a:solidFill>
                              <a:latin typeface="Cambria Math" panose="02040503050406030204" pitchFamily="18" charset="0"/>
                              <a:ea typeface="Cambria Math" panose="02040503050406030204" pitchFamily="18" charset="0"/>
                            </a:rPr>
                          </m:ctrlPr>
                        </m:sSubPr>
                        <m:e>
                          <m:r>
                            <a:rPr lang="fr-FR" sz="1350" i="1">
                              <a:solidFill>
                                <a:schemeClr val="bg1"/>
                              </a:solidFill>
                              <a:latin typeface="Cambria Math" panose="02040503050406030204" pitchFamily="18" charset="0"/>
                              <a:ea typeface="Cambria Math" panose="02040503050406030204" pitchFamily="18" charset="0"/>
                            </a:rPr>
                            <m:t>𝜀</m:t>
                          </m:r>
                        </m:e>
                        <m:sub>
                          <m:r>
                            <a:rPr lang="fr-FR" sz="1350" i="1">
                              <a:solidFill>
                                <a:schemeClr val="bg1"/>
                              </a:solidFill>
                              <a:latin typeface="Cambria Math" panose="02040503050406030204" pitchFamily="18" charset="0"/>
                              <a:ea typeface="Cambria Math" panose="02040503050406030204" pitchFamily="18" charset="0"/>
                            </a:rPr>
                            <m:t>𝑖</m:t>
                          </m:r>
                        </m:sub>
                      </m:sSub>
                    </m:oMath>
                  </m:oMathPara>
                </a14:m>
                <a:endParaRPr lang="fr-FR" sz="1350" dirty="0">
                  <a:solidFill>
                    <a:schemeClr val="bg1"/>
                  </a:solidFill>
                </a:endParaRPr>
              </a:p>
            </p:txBody>
          </p:sp>
        </mc:Choice>
        <mc:Fallback xmlns="">
          <p:sp>
            <p:nvSpPr>
              <p:cNvPr id="271" name="ZoneTexte 270"/>
              <p:cNvSpPr txBox="1">
                <a:spLocks noRot="1" noChangeAspect="1" noMove="1" noResize="1" noEditPoints="1" noAdjustHandles="1" noChangeArrowheads="1" noChangeShapeType="1" noTextEdit="1"/>
              </p:cNvSpPr>
              <p:nvPr/>
            </p:nvSpPr>
            <p:spPr>
              <a:xfrm>
                <a:off x="408135" y="549289"/>
                <a:ext cx="2082172" cy="276999"/>
              </a:xfrm>
              <a:prstGeom prst="rect">
                <a:avLst/>
              </a:prstGeom>
              <a:blipFill rotWithShape="0">
                <a:blip r:embed="rId2"/>
                <a:stretch>
                  <a:fillRect l="-2339" t="-2174" r="-292" b="-3260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72" name="Rectangle 271"/>
              <p:cNvSpPr/>
              <p:nvPr/>
            </p:nvSpPr>
            <p:spPr>
              <a:xfrm>
                <a:off x="2439371" y="1667683"/>
                <a:ext cx="1114472"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350" i="1">
                              <a:solidFill>
                                <a:schemeClr val="bg1"/>
                              </a:solidFill>
                              <a:latin typeface="Cambria Math" panose="02040503050406030204" pitchFamily="18" charset="0"/>
                              <a:ea typeface="Cambria Math" panose="02040503050406030204" pitchFamily="18" charset="0"/>
                            </a:rPr>
                          </m:ctrlPr>
                        </m:sSubPr>
                        <m:e>
                          <m:r>
                            <a:rPr lang="fr-FR" sz="1350" i="1">
                              <a:solidFill>
                                <a:schemeClr val="bg1"/>
                              </a:solidFill>
                              <a:latin typeface="Cambria Math" panose="02040503050406030204" pitchFamily="18" charset="0"/>
                              <a:ea typeface="Cambria Math" panose="02040503050406030204" pitchFamily="18" charset="0"/>
                            </a:rPr>
                            <m:t>𝜀</m:t>
                          </m:r>
                        </m:e>
                        <m:sub>
                          <m:r>
                            <a:rPr lang="fr-FR" sz="1350" i="1">
                              <a:solidFill>
                                <a:schemeClr val="bg1"/>
                              </a:solidFill>
                              <a:latin typeface="Cambria Math" panose="02040503050406030204" pitchFamily="18" charset="0"/>
                              <a:ea typeface="Cambria Math" panose="02040503050406030204" pitchFamily="18" charset="0"/>
                            </a:rPr>
                            <m:t>𝑖</m:t>
                          </m:r>
                        </m:sub>
                      </m:sSub>
                      <m:r>
                        <a:rPr lang="fr-FR" sz="1350" i="1">
                          <a:solidFill>
                            <a:schemeClr val="bg1"/>
                          </a:solidFill>
                          <a:latin typeface="Cambria Math" panose="02040503050406030204" pitchFamily="18" charset="0"/>
                          <a:ea typeface="Cambria Math" panose="02040503050406030204" pitchFamily="18" charset="0"/>
                        </a:rPr>
                        <m:t>~</m:t>
                      </m:r>
                      <m:r>
                        <a:rPr lang="fr-FR" sz="1350" i="1">
                          <a:solidFill>
                            <a:schemeClr val="bg1"/>
                          </a:solidFill>
                          <a:latin typeface="Cambria Math" panose="02040503050406030204" pitchFamily="18" charset="0"/>
                          <a:ea typeface="Cambria Math" panose="02040503050406030204" pitchFamily="18" charset="0"/>
                        </a:rPr>
                        <m:t>𝑁</m:t>
                      </m:r>
                      <m:d>
                        <m:dPr>
                          <m:ctrlPr>
                            <a:rPr lang="fr-FR" sz="1350" i="1">
                              <a:solidFill>
                                <a:schemeClr val="bg1"/>
                              </a:solidFill>
                              <a:latin typeface="Cambria Math" panose="02040503050406030204" pitchFamily="18" charset="0"/>
                              <a:ea typeface="Cambria Math" panose="02040503050406030204" pitchFamily="18" charset="0"/>
                            </a:rPr>
                          </m:ctrlPr>
                        </m:dPr>
                        <m:e>
                          <m:sSub>
                            <m:sSubPr>
                              <m:ctrlPr>
                                <a:rPr lang="fr-FR" sz="1350" i="1">
                                  <a:solidFill>
                                    <a:schemeClr val="bg1"/>
                                  </a:solidFill>
                                  <a:latin typeface="Cambria Math" panose="02040503050406030204" pitchFamily="18" charset="0"/>
                                  <a:ea typeface="Cambria Math" panose="02040503050406030204" pitchFamily="18" charset="0"/>
                                </a:rPr>
                              </m:ctrlPr>
                            </m:sSubPr>
                            <m:e>
                              <m:r>
                                <a:rPr lang="fr-FR" sz="1350" i="1">
                                  <a:solidFill>
                                    <a:schemeClr val="bg1"/>
                                  </a:solidFill>
                                  <a:latin typeface="Cambria Math" panose="02040503050406030204" pitchFamily="18" charset="0"/>
                                  <a:ea typeface="Cambria Math" panose="02040503050406030204" pitchFamily="18" charset="0"/>
                                </a:rPr>
                                <m:t>𝜇</m:t>
                              </m:r>
                            </m:e>
                            <m:sub>
                              <m:r>
                                <a:rPr lang="fr-FR" sz="1350" i="1">
                                  <a:solidFill>
                                    <a:schemeClr val="bg1"/>
                                  </a:solidFill>
                                  <a:latin typeface="Cambria Math" panose="02040503050406030204" pitchFamily="18" charset="0"/>
                                  <a:ea typeface="Cambria Math" panose="02040503050406030204" pitchFamily="18" charset="0"/>
                                </a:rPr>
                                <m:t>𝑘</m:t>
                              </m:r>
                            </m:sub>
                          </m:sSub>
                          <m:r>
                            <a:rPr lang="fr-FR" sz="1350" i="1">
                              <a:solidFill>
                                <a:schemeClr val="bg1"/>
                              </a:solidFill>
                              <a:latin typeface="Cambria Math" panose="02040503050406030204" pitchFamily="18" charset="0"/>
                              <a:ea typeface="Cambria Math" panose="02040503050406030204" pitchFamily="18" charset="0"/>
                            </a:rPr>
                            <m:t>,</m:t>
                          </m:r>
                          <m:r>
                            <a:rPr lang="fr-FR" sz="1350" i="1" smtClean="0">
                              <a:solidFill>
                                <a:schemeClr val="bg1"/>
                              </a:solidFill>
                              <a:latin typeface="Cambria Math" panose="02040503050406030204" pitchFamily="18" charset="0"/>
                              <a:ea typeface="Cambria Math" panose="02040503050406030204" pitchFamily="18" charset="0"/>
                            </a:rPr>
                            <m:t>𝜎</m:t>
                          </m:r>
                        </m:e>
                      </m:d>
                    </m:oMath>
                  </m:oMathPara>
                </a14:m>
                <a:endParaRPr lang="fr-FR" sz="1350" dirty="0">
                  <a:solidFill>
                    <a:schemeClr val="bg1"/>
                  </a:solidFill>
                </a:endParaRPr>
              </a:p>
            </p:txBody>
          </p:sp>
        </mc:Choice>
        <mc:Fallback xmlns="">
          <p:sp>
            <p:nvSpPr>
              <p:cNvPr id="272" name="Rectangle 271"/>
              <p:cNvSpPr>
                <a:spLocks noRot="1" noChangeAspect="1" noMove="1" noResize="1" noEditPoints="1" noAdjustHandles="1" noChangeArrowheads="1" noChangeShapeType="1" noTextEdit="1"/>
              </p:cNvSpPr>
              <p:nvPr/>
            </p:nvSpPr>
            <p:spPr>
              <a:xfrm>
                <a:off x="2439371" y="1667683"/>
                <a:ext cx="1114472" cy="300082"/>
              </a:xfrm>
              <a:prstGeom prst="rect">
                <a:avLst/>
              </a:prstGeom>
              <a:blipFill rotWithShape="0">
                <a:blip r:embed="rId3"/>
                <a:stretch>
                  <a:fillRect b="-2041"/>
                </a:stretch>
              </a:blipFill>
            </p:spPr>
            <p:txBody>
              <a:bodyPr/>
              <a:lstStyle/>
              <a:p>
                <a:r>
                  <a:rPr lang="fr-FR">
                    <a:noFill/>
                  </a:rPr>
                  <a:t> </a:t>
                </a:r>
              </a:p>
            </p:txBody>
          </p:sp>
        </mc:Fallback>
      </mc:AlternateContent>
      <p:sp>
        <p:nvSpPr>
          <p:cNvPr id="274" name="ZoneTexte 273"/>
          <p:cNvSpPr txBox="1"/>
          <p:nvPr/>
        </p:nvSpPr>
        <p:spPr>
          <a:xfrm>
            <a:off x="2231824" y="1246108"/>
            <a:ext cx="1049651" cy="300082"/>
          </a:xfrm>
          <a:prstGeom prst="rect">
            <a:avLst/>
          </a:prstGeom>
          <a:noFill/>
        </p:spPr>
        <p:txBody>
          <a:bodyPr wrap="square" rtlCol="0">
            <a:spAutoFit/>
          </a:bodyPr>
          <a:lstStyle/>
          <a:p>
            <a:r>
              <a:rPr lang="fr-FR" sz="1350" dirty="0">
                <a:solidFill>
                  <a:schemeClr val="bg1"/>
                </a:solidFill>
              </a:rPr>
              <a:t>Individu i</a:t>
            </a:r>
          </a:p>
        </p:txBody>
      </p:sp>
      <p:sp>
        <p:nvSpPr>
          <p:cNvPr id="275" name="ZoneTexte 274"/>
          <p:cNvSpPr txBox="1"/>
          <p:nvPr/>
        </p:nvSpPr>
        <p:spPr>
          <a:xfrm>
            <a:off x="1770264" y="1657737"/>
            <a:ext cx="1049651" cy="300082"/>
          </a:xfrm>
          <a:prstGeom prst="rect">
            <a:avLst/>
          </a:prstGeom>
          <a:noFill/>
        </p:spPr>
        <p:txBody>
          <a:bodyPr wrap="square" rtlCol="0">
            <a:spAutoFit/>
          </a:bodyPr>
          <a:lstStyle/>
          <a:p>
            <a:r>
              <a:rPr lang="fr-FR" sz="1350" dirty="0">
                <a:solidFill>
                  <a:schemeClr val="bg1"/>
                </a:solidFill>
              </a:rPr>
              <a:t>Bloc k</a:t>
            </a:r>
          </a:p>
        </p:txBody>
      </p:sp>
      <p:sp>
        <p:nvSpPr>
          <p:cNvPr id="276" name="ZoneTexte 275"/>
          <p:cNvSpPr txBox="1"/>
          <p:nvPr/>
        </p:nvSpPr>
        <p:spPr>
          <a:xfrm>
            <a:off x="3331883" y="2097413"/>
            <a:ext cx="1178069" cy="300082"/>
          </a:xfrm>
          <a:prstGeom prst="rect">
            <a:avLst/>
          </a:prstGeom>
          <a:noFill/>
        </p:spPr>
        <p:txBody>
          <a:bodyPr wrap="square" rtlCol="0">
            <a:spAutoFit/>
          </a:bodyPr>
          <a:lstStyle/>
          <a:p>
            <a:r>
              <a:rPr lang="fr-FR" sz="1350" dirty="0"/>
              <a:t>population</a:t>
            </a:r>
          </a:p>
        </p:txBody>
      </p:sp>
      <p:sp>
        <p:nvSpPr>
          <p:cNvPr id="245" name="ZoneTexte 244"/>
          <p:cNvSpPr txBox="1"/>
          <p:nvPr/>
        </p:nvSpPr>
        <p:spPr>
          <a:xfrm>
            <a:off x="254972" y="119790"/>
            <a:ext cx="6205591" cy="461665"/>
          </a:xfrm>
          <a:prstGeom prst="rect">
            <a:avLst/>
          </a:prstGeom>
          <a:noFill/>
        </p:spPr>
        <p:txBody>
          <a:bodyPr wrap="square" rtlCol="0">
            <a:spAutoFit/>
          </a:bodyPr>
          <a:lstStyle/>
          <a:p>
            <a:r>
              <a:rPr lang="fr-FR" sz="2400" dirty="0"/>
              <a:t>Le modèle mixte en résumé</a:t>
            </a:r>
          </a:p>
        </p:txBody>
      </p:sp>
      <mc:AlternateContent xmlns:mc="http://schemas.openxmlformats.org/markup-compatibility/2006" xmlns:a14="http://schemas.microsoft.com/office/drawing/2010/main">
        <mc:Choice Requires="a14">
          <p:sp>
            <p:nvSpPr>
              <p:cNvPr id="243" name="Rectangle 242"/>
              <p:cNvSpPr/>
              <p:nvPr/>
            </p:nvSpPr>
            <p:spPr>
              <a:xfrm>
                <a:off x="2322693" y="2097413"/>
                <a:ext cx="1078757"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350" i="1" smtClean="0">
                              <a:solidFill>
                                <a:schemeClr val="tx1"/>
                              </a:solidFill>
                              <a:latin typeface="Cambria Math" panose="02040503050406030204" pitchFamily="18" charset="0"/>
                              <a:ea typeface="Cambria Math" panose="02040503050406030204" pitchFamily="18" charset="0"/>
                            </a:rPr>
                          </m:ctrlPr>
                        </m:sSubPr>
                        <m:e>
                          <m:r>
                            <a:rPr lang="fr-FR" sz="1350" i="1">
                              <a:solidFill>
                                <a:schemeClr val="tx1"/>
                              </a:solidFill>
                              <a:latin typeface="Cambria Math" panose="02040503050406030204" pitchFamily="18" charset="0"/>
                              <a:ea typeface="Cambria Math" panose="02040503050406030204" pitchFamily="18" charset="0"/>
                            </a:rPr>
                            <m:t>𝜇</m:t>
                          </m:r>
                        </m:e>
                        <m:sub>
                          <m:r>
                            <a:rPr lang="fr-FR" sz="1350" i="1">
                              <a:solidFill>
                                <a:schemeClr val="tx1"/>
                              </a:solidFill>
                              <a:latin typeface="Cambria Math" panose="02040503050406030204" pitchFamily="18" charset="0"/>
                              <a:ea typeface="Cambria Math" panose="02040503050406030204" pitchFamily="18" charset="0"/>
                            </a:rPr>
                            <m:t>𝑘</m:t>
                          </m:r>
                        </m:sub>
                      </m:sSub>
                      <m:r>
                        <a:rPr lang="fr-FR" sz="1350" i="1">
                          <a:solidFill>
                            <a:schemeClr val="tx1"/>
                          </a:solidFill>
                          <a:latin typeface="Cambria Math" panose="02040503050406030204" pitchFamily="18" charset="0"/>
                          <a:ea typeface="Cambria Math" panose="02040503050406030204" pitchFamily="18" charset="0"/>
                        </a:rPr>
                        <m:t>~</m:t>
                      </m:r>
                      <m:r>
                        <a:rPr lang="fr-FR" sz="1350" i="1">
                          <a:solidFill>
                            <a:schemeClr val="tx1"/>
                          </a:solidFill>
                          <a:latin typeface="Cambria Math" panose="02040503050406030204" pitchFamily="18" charset="0"/>
                          <a:ea typeface="Cambria Math" panose="02040503050406030204" pitchFamily="18" charset="0"/>
                        </a:rPr>
                        <m:t>𝑁</m:t>
                      </m:r>
                      <m:d>
                        <m:dPr>
                          <m:ctrlPr>
                            <a:rPr lang="fr-FR" sz="1350" i="1">
                              <a:solidFill>
                                <a:schemeClr val="tx1"/>
                              </a:solidFill>
                              <a:latin typeface="Cambria Math" panose="02040503050406030204" pitchFamily="18" charset="0"/>
                              <a:ea typeface="Cambria Math" panose="02040503050406030204" pitchFamily="18" charset="0"/>
                            </a:rPr>
                          </m:ctrlPr>
                        </m:dPr>
                        <m:e>
                          <m:r>
                            <a:rPr lang="fr-FR" sz="1350" b="0" i="1" smtClean="0">
                              <a:solidFill>
                                <a:schemeClr val="tx1"/>
                              </a:solidFill>
                              <a:latin typeface="Cambria Math" panose="02040503050406030204" pitchFamily="18" charset="0"/>
                              <a:ea typeface="Cambria Math" panose="02040503050406030204" pitchFamily="18" charset="0"/>
                            </a:rPr>
                            <m:t>0</m:t>
                          </m:r>
                          <m:r>
                            <a:rPr lang="fr-FR" sz="1350" i="1">
                              <a:solidFill>
                                <a:schemeClr val="tx1"/>
                              </a:solidFill>
                              <a:latin typeface="Cambria Math" panose="02040503050406030204" pitchFamily="18" charset="0"/>
                              <a:ea typeface="Cambria Math" panose="02040503050406030204" pitchFamily="18" charset="0"/>
                            </a:rPr>
                            <m:t>,</m:t>
                          </m:r>
                          <m:r>
                            <a:rPr lang="fr-FR" sz="1350" i="1" smtClean="0">
                              <a:solidFill>
                                <a:schemeClr val="tx1"/>
                              </a:solidFill>
                              <a:latin typeface="Cambria Math" panose="02040503050406030204" pitchFamily="18" charset="0"/>
                              <a:ea typeface="Cambria Math" panose="02040503050406030204" pitchFamily="18" charset="0"/>
                            </a:rPr>
                            <m:t>𝜎</m:t>
                          </m:r>
                        </m:e>
                      </m:d>
                    </m:oMath>
                  </m:oMathPara>
                </a14:m>
                <a:endParaRPr lang="fr-FR" sz="1350" dirty="0">
                  <a:solidFill>
                    <a:schemeClr val="tx1"/>
                  </a:solidFill>
                </a:endParaRPr>
              </a:p>
            </p:txBody>
          </p:sp>
        </mc:Choice>
        <mc:Fallback xmlns="">
          <p:sp>
            <p:nvSpPr>
              <p:cNvPr id="243" name="Rectangle 242"/>
              <p:cNvSpPr>
                <a:spLocks noRot="1" noChangeAspect="1" noMove="1" noResize="1" noEditPoints="1" noAdjustHandles="1" noChangeArrowheads="1" noChangeShapeType="1" noTextEdit="1"/>
              </p:cNvSpPr>
              <p:nvPr/>
            </p:nvSpPr>
            <p:spPr>
              <a:xfrm>
                <a:off x="2322693" y="2097413"/>
                <a:ext cx="1078757" cy="300082"/>
              </a:xfrm>
              <a:prstGeom prst="rect">
                <a:avLst/>
              </a:prstGeom>
              <a:blipFill>
                <a:blip r:embed="rId4"/>
                <a:stretch>
                  <a:fillRect b="-2041"/>
                </a:stretch>
              </a:blipFill>
            </p:spPr>
            <p:txBody>
              <a:bodyPr/>
              <a:lstStyle/>
              <a:p>
                <a:r>
                  <a:rPr lang="fr-FR">
                    <a:noFill/>
                  </a:rPr>
                  <a:t> </a:t>
                </a:r>
              </a:p>
            </p:txBody>
          </p:sp>
        </mc:Fallback>
      </mc:AlternateContent>
      <p:sp>
        <p:nvSpPr>
          <p:cNvPr id="2" name="ZoneTexte 1"/>
          <p:cNvSpPr txBox="1"/>
          <p:nvPr/>
        </p:nvSpPr>
        <p:spPr>
          <a:xfrm>
            <a:off x="5090814" y="295849"/>
            <a:ext cx="3839052" cy="3139321"/>
          </a:xfrm>
          <a:prstGeom prst="rect">
            <a:avLst/>
          </a:prstGeom>
          <a:noFill/>
        </p:spPr>
        <p:txBody>
          <a:bodyPr wrap="square" rtlCol="0">
            <a:spAutoFit/>
          </a:bodyPr>
          <a:lstStyle/>
          <a:p>
            <a:pPr marL="285750" indent="-285750">
              <a:buFont typeface="Arial" panose="020B0604020202020204" pitchFamily="34" charset="0"/>
              <a:buChar char="•"/>
            </a:pPr>
            <a:r>
              <a:rPr lang="fr-FR" dirty="0"/>
              <a:t>Dans chaque niveau, la variation intra-bloc est aléatoire</a:t>
            </a:r>
          </a:p>
          <a:p>
            <a:pPr marL="285750" indent="-285750">
              <a:buFont typeface="Arial" panose="020B0604020202020204" pitchFamily="34" charset="0"/>
              <a:buChar char="•"/>
            </a:pPr>
            <a:r>
              <a:rPr lang="fr-FR" dirty="0"/>
              <a:t>Au niveau d’organisation le plus élevé, la variation inter-bloc est aléatoire</a:t>
            </a:r>
          </a:p>
          <a:p>
            <a:pPr marL="285750" indent="-285750">
              <a:buFont typeface="Arial" panose="020B0604020202020204" pitchFamily="34" charset="0"/>
              <a:buChar char="•"/>
            </a:pPr>
            <a:r>
              <a:rPr lang="fr-FR" dirty="0"/>
              <a:t>Le plus haut niveau d’effet aléatoire est le plus souvent centré pour éviter des problèmes d’</a:t>
            </a:r>
            <a:r>
              <a:rPr lang="fr-FR" dirty="0" err="1"/>
              <a:t>identifiabilité</a:t>
            </a:r>
            <a:endParaRPr lang="fr-FR" dirty="0"/>
          </a:p>
          <a:p>
            <a:pPr marL="285750" indent="-285750">
              <a:buFont typeface="Arial" panose="020B0604020202020204" pitchFamily="34" charset="0"/>
              <a:buChar char="•"/>
            </a:pPr>
            <a:endParaRPr lang="fr-FR" dirty="0"/>
          </a:p>
        </p:txBody>
      </p:sp>
      <p:sp>
        <p:nvSpPr>
          <p:cNvPr id="3" name="Espace réservé du numéro de diapositive 2">
            <a:extLst>
              <a:ext uri="{FF2B5EF4-FFF2-40B4-BE49-F238E27FC236}">
                <a16:creationId xmlns:a16="http://schemas.microsoft.com/office/drawing/2014/main" id="{2FF658D5-4E74-4233-B550-6769B2B8A664}"/>
              </a:ext>
            </a:extLst>
          </p:cNvPr>
          <p:cNvSpPr>
            <a:spLocks noGrp="1"/>
          </p:cNvSpPr>
          <p:nvPr>
            <p:ph type="sldNum" sz="quarter" idx="12"/>
          </p:nvPr>
        </p:nvSpPr>
        <p:spPr/>
        <p:txBody>
          <a:bodyPr/>
          <a:lstStyle/>
          <a:p>
            <a:fld id="{6697765D-F622-4BC4-AC55-80A3CC4A834C}" type="slidenum">
              <a:rPr lang="fr-FR" smtClean="0"/>
              <a:pPr/>
              <a:t>31</a:t>
            </a:fld>
            <a:endParaRPr lang="fr-FR"/>
          </a:p>
        </p:txBody>
      </p:sp>
    </p:spTree>
    <p:extLst>
      <p:ext uri="{BB962C8B-B14F-4D97-AF65-F5344CB8AC3E}">
        <p14:creationId xmlns:p14="http://schemas.microsoft.com/office/powerpoint/2010/main" val="1559020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308225" y="889036"/>
            <a:ext cx="6272373" cy="4524315"/>
          </a:xfrm>
          <a:prstGeom prst="rect">
            <a:avLst/>
          </a:prstGeom>
        </p:spPr>
        <p:txBody>
          <a:bodyPr wrap="square">
            <a:spAutoFit/>
          </a:bodyPr>
          <a:lstStyle/>
          <a:p>
            <a:r>
              <a:rPr lang="en-US" dirty="0">
                <a:solidFill>
                  <a:schemeClr val="bg1"/>
                </a:solidFill>
                <a:latin typeface="+mj-lt"/>
              </a:rPr>
              <a:t>If the set of possible levels of the covariate is </a:t>
            </a:r>
            <a:r>
              <a:rPr lang="en-US" sz="2400" dirty="0">
                <a:solidFill>
                  <a:schemeClr val="bg1"/>
                </a:solidFill>
                <a:latin typeface="+mj-lt"/>
              </a:rPr>
              <a:t>fixed and reproducible</a:t>
            </a:r>
            <a:r>
              <a:rPr lang="en-US" dirty="0">
                <a:solidFill>
                  <a:schemeClr val="bg1"/>
                </a:solidFill>
                <a:latin typeface="+mj-lt"/>
              </a:rPr>
              <a:t> we model the covariate using fixed-effects parameters. </a:t>
            </a:r>
          </a:p>
          <a:p>
            <a:endParaRPr lang="en-US" i="1" dirty="0">
              <a:solidFill>
                <a:schemeClr val="bg1"/>
              </a:solidFill>
              <a:latin typeface="+mj-lt"/>
            </a:endParaRPr>
          </a:p>
          <a:p>
            <a:endParaRPr lang="en-US" i="1" dirty="0">
              <a:solidFill>
                <a:schemeClr val="bg1"/>
              </a:solidFill>
              <a:latin typeface="+mj-lt"/>
            </a:endParaRPr>
          </a:p>
          <a:p>
            <a:r>
              <a:rPr lang="en-US" dirty="0">
                <a:solidFill>
                  <a:schemeClr val="bg1"/>
                </a:solidFill>
                <a:latin typeface="+mj-lt"/>
              </a:rPr>
              <a:t>If the levels that we observed represent </a:t>
            </a:r>
            <a:r>
              <a:rPr lang="en-US" sz="2400" dirty="0">
                <a:solidFill>
                  <a:schemeClr val="bg1"/>
                </a:solidFill>
                <a:latin typeface="+mj-lt"/>
              </a:rPr>
              <a:t>a random sample</a:t>
            </a:r>
            <a:r>
              <a:rPr lang="en-US" sz="2000" dirty="0">
                <a:solidFill>
                  <a:schemeClr val="bg1"/>
                </a:solidFill>
                <a:latin typeface="+mj-lt"/>
              </a:rPr>
              <a:t> </a:t>
            </a:r>
            <a:r>
              <a:rPr lang="en-US" dirty="0">
                <a:solidFill>
                  <a:schemeClr val="bg1"/>
                </a:solidFill>
                <a:latin typeface="+mj-lt"/>
              </a:rPr>
              <a:t>from the set of all possible levels we incorporate random effects in the model. </a:t>
            </a:r>
          </a:p>
          <a:p>
            <a:endParaRPr lang="en-US" dirty="0">
              <a:solidFill>
                <a:schemeClr val="bg1"/>
              </a:solidFill>
              <a:latin typeface="+mj-lt"/>
            </a:endParaRPr>
          </a:p>
          <a:p>
            <a:endParaRPr lang="en-US" dirty="0">
              <a:solidFill>
                <a:schemeClr val="bg1"/>
              </a:solidFill>
              <a:latin typeface="+mj-lt"/>
            </a:endParaRPr>
          </a:p>
          <a:p>
            <a:r>
              <a:rPr lang="en-US" dirty="0">
                <a:solidFill>
                  <a:schemeClr val="bg1"/>
                </a:solidFill>
                <a:latin typeface="+mj-lt"/>
              </a:rPr>
              <a:t>The names are misleading because the distinction between fixed and random is more </a:t>
            </a:r>
            <a:r>
              <a:rPr lang="en-US" sz="2400" dirty="0">
                <a:solidFill>
                  <a:schemeClr val="bg1"/>
                </a:solidFill>
                <a:latin typeface="+mj-lt"/>
              </a:rPr>
              <a:t>a property of the levels of the categorical covariate </a:t>
            </a:r>
            <a:r>
              <a:rPr lang="en-US" dirty="0">
                <a:solidFill>
                  <a:schemeClr val="bg1"/>
                </a:solidFill>
                <a:latin typeface="+mj-lt"/>
              </a:rPr>
              <a:t>than a property of the effects associated with them.</a:t>
            </a:r>
            <a:endParaRPr lang="fr-FR" dirty="0">
              <a:solidFill>
                <a:schemeClr val="bg1"/>
              </a:solidFill>
              <a:latin typeface="+mj-lt"/>
            </a:endParaRPr>
          </a:p>
        </p:txBody>
      </p:sp>
      <p:pic>
        <p:nvPicPr>
          <p:cNvPr id="3074" name="Picture 2" descr="1972 ph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80598" y="447247"/>
            <a:ext cx="2295438" cy="2827535"/>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3215811" y="6348299"/>
            <a:ext cx="6185043" cy="369332"/>
          </a:xfrm>
          <a:prstGeom prst="rect">
            <a:avLst/>
          </a:prstGeom>
        </p:spPr>
        <p:txBody>
          <a:bodyPr wrap="square">
            <a:spAutoFit/>
          </a:bodyPr>
          <a:lstStyle/>
          <a:p>
            <a:r>
              <a:rPr lang="fr-FR" dirty="0" err="1">
                <a:solidFill>
                  <a:schemeClr val="bg1"/>
                </a:solidFill>
              </a:rPr>
              <a:t>D.M.s</a:t>
            </a:r>
            <a:r>
              <a:rPr lang="fr-FR" dirty="0">
                <a:solidFill>
                  <a:schemeClr val="bg1"/>
                </a:solidFill>
              </a:rPr>
              <a:t> Bates, 2010 : http://lme4.r-forge.r-project.org/</a:t>
            </a:r>
          </a:p>
        </p:txBody>
      </p:sp>
      <p:sp>
        <p:nvSpPr>
          <p:cNvPr id="2" name="Espace réservé du numéro de diapositive 1">
            <a:extLst>
              <a:ext uri="{FF2B5EF4-FFF2-40B4-BE49-F238E27FC236}">
                <a16:creationId xmlns:a16="http://schemas.microsoft.com/office/drawing/2014/main" id="{9BB8CFFA-D28C-4CF2-A849-926D2CAC670D}"/>
              </a:ext>
            </a:extLst>
          </p:cNvPr>
          <p:cNvSpPr>
            <a:spLocks noGrp="1"/>
          </p:cNvSpPr>
          <p:nvPr>
            <p:ph type="sldNum" sz="quarter" idx="12"/>
          </p:nvPr>
        </p:nvSpPr>
        <p:spPr/>
        <p:txBody>
          <a:bodyPr/>
          <a:lstStyle/>
          <a:p>
            <a:fld id="{6697765D-F622-4BC4-AC55-80A3CC4A834C}" type="slidenum">
              <a:rPr lang="fr-FR" smtClean="0"/>
              <a:pPr/>
              <a:t>32</a:t>
            </a:fld>
            <a:endParaRPr lang="fr-FR"/>
          </a:p>
        </p:txBody>
      </p:sp>
    </p:spTree>
    <p:extLst>
      <p:ext uri="{BB962C8B-B14F-4D97-AF65-F5344CB8AC3E}">
        <p14:creationId xmlns:p14="http://schemas.microsoft.com/office/powerpoint/2010/main" val="3512204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662" y="426366"/>
            <a:ext cx="4152943" cy="3857957"/>
          </a:xfrm>
          <a:prstGeom prst="rect">
            <a:avLst/>
          </a:prstGeom>
        </p:spPr>
      </p:pic>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578812" y="1790444"/>
            <a:ext cx="2601417" cy="2519450"/>
          </a:xfrm>
          <a:prstGeom prst="rect">
            <a:avLst/>
          </a:prstGeom>
          <a:effectLst>
            <a:outerShdw blurRad="50800" dist="38100" dir="8100000" sx="113000" sy="113000" algn="tr" rotWithShape="0">
              <a:prstClr val="black">
                <a:alpha val="40000"/>
              </a:prstClr>
            </a:outerShdw>
          </a:effectLst>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6625" y="2863592"/>
            <a:ext cx="2833817" cy="2913804"/>
          </a:xfrm>
          <a:prstGeom prst="rect">
            <a:avLst/>
          </a:prstGeom>
          <a:effectLst>
            <a:outerShdw blurRad="50800" dist="38100" dir="8100000" sx="106000" sy="106000" algn="tr" rotWithShape="0">
              <a:prstClr val="black">
                <a:alpha val="40000"/>
              </a:prstClr>
            </a:outerShdw>
          </a:effectLst>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8343" y="4189973"/>
            <a:ext cx="2476072" cy="2266537"/>
          </a:xfrm>
          <a:prstGeom prst="rect">
            <a:avLst/>
          </a:prstGeom>
          <a:effectLst>
            <a:outerShdw blurRad="50800" dist="38100" dir="8100000" sx="109000" sy="109000" algn="tr" rotWithShape="0">
              <a:prstClr val="black">
                <a:alpha val="40000"/>
              </a:prstClr>
            </a:outerShdw>
          </a:effectLst>
        </p:spPr>
      </p:pic>
      <p:sp>
        <p:nvSpPr>
          <p:cNvPr id="8" name="ZoneTexte 7"/>
          <p:cNvSpPr txBox="1"/>
          <p:nvPr/>
        </p:nvSpPr>
        <p:spPr>
          <a:xfrm>
            <a:off x="5353533" y="1037690"/>
            <a:ext cx="3593901" cy="830997"/>
          </a:xfrm>
          <a:prstGeom prst="rect">
            <a:avLst/>
          </a:prstGeom>
          <a:noFill/>
        </p:spPr>
        <p:txBody>
          <a:bodyPr wrap="square" rtlCol="0">
            <a:spAutoFit/>
          </a:bodyPr>
          <a:lstStyle/>
          <a:p>
            <a:r>
              <a:rPr lang="fr-FR" sz="2400" dirty="0"/>
              <a:t>Communautés d’oiseaux forestiers</a:t>
            </a:r>
          </a:p>
        </p:txBody>
      </p:sp>
      <p:sp>
        <p:nvSpPr>
          <p:cNvPr id="2" name="Espace réservé du numéro de diapositive 1">
            <a:extLst>
              <a:ext uri="{FF2B5EF4-FFF2-40B4-BE49-F238E27FC236}">
                <a16:creationId xmlns:a16="http://schemas.microsoft.com/office/drawing/2014/main" id="{EC6487C0-250C-40CA-924E-B764A21BDC7F}"/>
              </a:ext>
            </a:extLst>
          </p:cNvPr>
          <p:cNvSpPr>
            <a:spLocks noGrp="1"/>
          </p:cNvSpPr>
          <p:nvPr>
            <p:ph type="sldNum" sz="quarter" idx="12"/>
          </p:nvPr>
        </p:nvSpPr>
        <p:spPr/>
        <p:txBody>
          <a:bodyPr/>
          <a:lstStyle/>
          <a:p>
            <a:fld id="{6697765D-F622-4BC4-AC55-80A3CC4A834C}" type="slidenum">
              <a:rPr lang="fr-FR" smtClean="0"/>
              <a:pPr/>
              <a:t>33</a:t>
            </a:fld>
            <a:endParaRPr lang="fr-FR"/>
          </a:p>
        </p:txBody>
      </p:sp>
    </p:spTree>
    <p:extLst>
      <p:ext uri="{BB962C8B-B14F-4D97-AF65-F5344CB8AC3E}">
        <p14:creationId xmlns:p14="http://schemas.microsoft.com/office/powerpoint/2010/main" val="2818996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448733" y="465667"/>
            <a:ext cx="8144934" cy="3139321"/>
          </a:xfrm>
          <a:prstGeom prst="rect">
            <a:avLst/>
          </a:prstGeom>
          <a:noFill/>
        </p:spPr>
        <p:txBody>
          <a:bodyPr wrap="square" rtlCol="0">
            <a:spAutoFit/>
          </a:bodyPr>
          <a:lstStyle/>
          <a:p>
            <a:r>
              <a:rPr lang="fr-FR" b="1" dirty="0"/>
              <a:t>La richesse en oiseaux est-elle influencée par les caractéristiques du peuplement forestier?</a:t>
            </a:r>
          </a:p>
          <a:p>
            <a:endParaRPr lang="fr-FR" dirty="0"/>
          </a:p>
          <a:p>
            <a:r>
              <a:rPr lang="fr-FR" dirty="0"/>
              <a:t>On prédit des communautés plus riches : </a:t>
            </a:r>
          </a:p>
          <a:p>
            <a:endParaRPr lang="fr-FR" dirty="0"/>
          </a:p>
          <a:p>
            <a:pPr marL="285750" indent="-285750">
              <a:buFont typeface="Arial" panose="020B0604020202020204" pitchFamily="34" charset="0"/>
              <a:buChar char="•"/>
            </a:pPr>
            <a:r>
              <a:rPr lang="fr-FR" dirty="0"/>
              <a:t>dans les peuplements hauts (proxy de la complexité et de l’âge des arbres)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dans les peuplements denses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dans les peuplements de feuillus</a:t>
            </a:r>
          </a:p>
        </p:txBody>
      </p:sp>
      <p:pic>
        <p:nvPicPr>
          <p:cNvPr id="3" name="Imag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630334" y="3310278"/>
            <a:ext cx="3249830" cy="3147432"/>
          </a:xfrm>
          <a:prstGeom prst="rect">
            <a:avLst/>
          </a:prstGeom>
          <a:effectLst/>
        </p:spPr>
      </p:pic>
      <p:sp>
        <p:nvSpPr>
          <p:cNvPr id="2" name="ZoneTexte 1"/>
          <p:cNvSpPr txBox="1"/>
          <p:nvPr/>
        </p:nvSpPr>
        <p:spPr>
          <a:xfrm>
            <a:off x="448733" y="4015686"/>
            <a:ext cx="4157133" cy="2031325"/>
          </a:xfrm>
          <a:prstGeom prst="rect">
            <a:avLst/>
          </a:prstGeom>
          <a:noFill/>
        </p:spPr>
        <p:txBody>
          <a:bodyPr wrap="square" rtlCol="0">
            <a:spAutoFit/>
          </a:bodyPr>
          <a:lstStyle/>
          <a:p>
            <a:r>
              <a:rPr lang="fr-FR" b="1" dirty="0"/>
              <a:t>Données : </a:t>
            </a:r>
          </a:p>
          <a:p>
            <a:endParaRPr lang="fr-FR" dirty="0"/>
          </a:p>
          <a:p>
            <a:pPr marL="285750" indent="-285750">
              <a:buFontTx/>
              <a:buChar char="-"/>
            </a:pPr>
            <a:r>
              <a:rPr lang="fr-FR" dirty="0"/>
              <a:t>Grilles de points d’écoute</a:t>
            </a:r>
          </a:p>
          <a:p>
            <a:pPr marL="285750" indent="-285750">
              <a:buFontTx/>
              <a:buChar char="-"/>
            </a:pPr>
            <a:r>
              <a:rPr lang="fr-FR" dirty="0"/>
              <a:t>En chaque point : richesse spécifique en oiseaux, hauteur dominante des arbres, surface terrière, essence dominante</a:t>
            </a:r>
          </a:p>
        </p:txBody>
      </p:sp>
      <p:sp>
        <p:nvSpPr>
          <p:cNvPr id="5" name="Espace réservé du numéro de diapositive 4">
            <a:extLst>
              <a:ext uri="{FF2B5EF4-FFF2-40B4-BE49-F238E27FC236}">
                <a16:creationId xmlns:a16="http://schemas.microsoft.com/office/drawing/2014/main" id="{FE0F5A91-833F-4B9F-83F8-7C7B6AC4B302}"/>
              </a:ext>
            </a:extLst>
          </p:cNvPr>
          <p:cNvSpPr>
            <a:spLocks noGrp="1"/>
          </p:cNvSpPr>
          <p:nvPr>
            <p:ph type="sldNum" sz="quarter" idx="12"/>
          </p:nvPr>
        </p:nvSpPr>
        <p:spPr/>
        <p:txBody>
          <a:bodyPr/>
          <a:lstStyle/>
          <a:p>
            <a:fld id="{6697765D-F622-4BC4-AC55-80A3CC4A834C}" type="slidenum">
              <a:rPr lang="fr-FR" smtClean="0"/>
              <a:pPr/>
              <a:t>34</a:t>
            </a:fld>
            <a:endParaRPr lang="fr-FR"/>
          </a:p>
        </p:txBody>
      </p:sp>
    </p:spTree>
    <p:extLst>
      <p:ext uri="{BB962C8B-B14F-4D97-AF65-F5344CB8AC3E}">
        <p14:creationId xmlns:p14="http://schemas.microsoft.com/office/powerpoint/2010/main" val="2072497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482600" y="753533"/>
            <a:ext cx="7179733" cy="369332"/>
          </a:xfrm>
          <a:prstGeom prst="rect">
            <a:avLst/>
          </a:prstGeom>
          <a:noFill/>
        </p:spPr>
        <p:txBody>
          <a:bodyPr wrap="square" rtlCol="0">
            <a:spAutoFit/>
          </a:bodyPr>
          <a:lstStyle/>
          <a:p>
            <a:r>
              <a:rPr lang="fr-FR" dirty="0"/>
              <a:t>On part d’un </a:t>
            </a:r>
            <a:r>
              <a:rPr lang="fr-FR" b="1" u="sng" dirty="0"/>
              <a:t>GLM de Poisson</a:t>
            </a:r>
            <a:r>
              <a:rPr lang="fr-FR" b="1" dirty="0"/>
              <a:t> </a:t>
            </a:r>
            <a:r>
              <a:rPr lang="fr-FR" dirty="0"/>
              <a:t>: </a:t>
            </a:r>
          </a:p>
        </p:txBody>
      </p:sp>
      <mc:AlternateContent xmlns:mc="http://schemas.openxmlformats.org/markup-compatibility/2006" xmlns:a14="http://schemas.microsoft.com/office/drawing/2010/main">
        <mc:Choice Requires="a14">
          <p:sp>
            <p:nvSpPr>
              <p:cNvPr id="5" name="ZoneTexte 4"/>
              <p:cNvSpPr txBox="1"/>
              <p:nvPr/>
            </p:nvSpPr>
            <p:spPr>
              <a:xfrm>
                <a:off x="335678" y="1760265"/>
                <a:ext cx="10897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𝑅𝑆</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rPr>
                        <m:t>𝑃</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fr-FR" b="0" i="1" smtClean="0">
                                  <a:latin typeface="Cambria Math" panose="02040503050406030204" pitchFamily="18" charset="0"/>
                                </a:rPr>
                                <m:t>𝑖</m:t>
                              </m:r>
                            </m:sub>
                          </m:sSub>
                        </m:e>
                      </m:d>
                    </m:oMath>
                  </m:oMathPara>
                </a14:m>
                <a:endParaRPr lang="fr-FR" dirty="0"/>
              </a:p>
            </p:txBody>
          </p:sp>
        </mc:Choice>
        <mc:Fallback xmlns="">
          <p:sp>
            <p:nvSpPr>
              <p:cNvPr id="5" name="ZoneTexte 4"/>
              <p:cNvSpPr txBox="1">
                <a:spLocks noRot="1" noChangeAspect="1" noMove="1" noResize="1" noEditPoints="1" noAdjustHandles="1" noChangeArrowheads="1" noChangeShapeType="1" noTextEdit="1"/>
              </p:cNvSpPr>
              <p:nvPr/>
            </p:nvSpPr>
            <p:spPr>
              <a:xfrm>
                <a:off x="335678" y="1760265"/>
                <a:ext cx="1089786" cy="276999"/>
              </a:xfrm>
              <a:prstGeom prst="rect">
                <a:avLst/>
              </a:prstGeom>
              <a:blipFill rotWithShape="0">
                <a:blip r:embed="rId2"/>
                <a:stretch>
                  <a:fillRect l="-3911" b="-2222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 name="ZoneTexte 5"/>
              <p:cNvSpPr txBox="1"/>
              <p:nvPr/>
            </p:nvSpPr>
            <p:spPr>
              <a:xfrm>
                <a:off x="227016" y="2181197"/>
                <a:ext cx="5523435"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𝑙𝑜𝑔</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fr-FR" b="0" i="1" smtClean="0">
                                  <a:latin typeface="Cambria Math" panose="02040503050406030204" pitchFamily="18" charset="0"/>
                                </a:rPr>
                                <m:t>𝑖</m:t>
                              </m:r>
                            </m:sub>
                          </m:sSub>
                        </m:e>
                      </m:d>
                      <m:r>
                        <a:rPr lang="fr-FR" b="0" i="1" smtClean="0">
                          <a:latin typeface="Cambria Math" panose="02040503050406030204" pitchFamily="18" charset="0"/>
                        </a:rPr>
                        <m:t>=</m:t>
                      </m:r>
                      <m:r>
                        <m:rPr>
                          <m:sty m:val="p"/>
                        </m:rPr>
                        <a:rPr lang="el-GR" b="0" i="1" smtClean="0">
                          <a:latin typeface="Cambria Math" panose="02040503050406030204" pitchFamily="18" charset="0"/>
                        </a:rPr>
                        <m:t>α</m:t>
                      </m:r>
                      <m:r>
                        <a:rPr lang="fr-FR" b="0" i="1" smtClean="0">
                          <a:latin typeface="Cambria Math" panose="02040503050406030204" pitchFamily="18" charset="0"/>
                        </a:rPr>
                        <m:t>+</m:t>
                      </m:r>
                      <m:r>
                        <m:rPr>
                          <m:sty m:val="p"/>
                        </m:rPr>
                        <a:rPr lang="el-GR" b="0" i="1" smtClean="0">
                          <a:latin typeface="Cambria Math" panose="02040503050406030204" pitchFamily="18" charset="0"/>
                        </a:rPr>
                        <m:t>β</m:t>
                      </m:r>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h𝑑𝑜𝑚</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rPr>
                        <m:t>γ</m:t>
                      </m:r>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𝑆𝑇</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𝑘</m:t>
                          </m:r>
                          <m:r>
                            <a:rPr lang="fr-FR" b="0" i="1" smtClean="0">
                              <a:latin typeface="Cambria Math" panose="02040503050406030204" pitchFamily="18" charset="0"/>
                              <a:ea typeface="Cambria Math" panose="02040503050406030204" pitchFamily="18" charset="0"/>
                            </a:rPr>
                            <m:t>=2</m:t>
                          </m:r>
                        </m:sub>
                        <m:sup>
                          <m:r>
                            <a:rPr lang="fr-FR" b="0" i="1" smtClean="0">
                              <a:latin typeface="Cambria Math" panose="02040503050406030204" pitchFamily="18" charset="0"/>
                              <a:ea typeface="Cambria Math" panose="02040503050406030204" pitchFamily="18" charset="0"/>
                            </a:rPr>
                            <m:t>𝐾</m:t>
                          </m:r>
                        </m:sup>
                        <m:e>
                          <m:sSub>
                            <m:sSubPr>
                              <m:ctrlPr>
                                <a:rPr lang="fr-F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rPr>
                                <m:t>δ</m:t>
                              </m:r>
                            </m:e>
                            <m:sub>
                              <m:r>
                                <a:rPr lang="fr-FR" b="0" i="1" smtClean="0">
                                  <a:latin typeface="Cambria Math" panose="02040503050406030204" pitchFamily="18" charset="0"/>
                                  <a:ea typeface="Cambria Math" panose="02040503050406030204" pitchFamily="18" charset="0"/>
                                </a:rPr>
                                <m:t>𝑘</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𝑒𝑠𝑠𝑒𝑛𝑐𝑒</m:t>
                              </m:r>
                            </m:e>
                            <m:sub>
                              <m:r>
                                <a:rPr lang="fr-FR" b="0" i="1" smtClean="0">
                                  <a:latin typeface="Cambria Math" panose="02040503050406030204" pitchFamily="18" charset="0"/>
                                  <a:ea typeface="Cambria Math" panose="02040503050406030204" pitchFamily="18" charset="0"/>
                                </a:rPr>
                                <m:t>𝑖</m:t>
                              </m:r>
                            </m:sub>
                          </m:sSub>
                        </m:e>
                      </m:nary>
                    </m:oMath>
                  </m:oMathPara>
                </a14:m>
                <a:endParaRPr lang="fr-FR" dirty="0"/>
              </a:p>
            </p:txBody>
          </p:sp>
        </mc:Choice>
        <mc:Fallback xmlns="">
          <p:sp>
            <p:nvSpPr>
              <p:cNvPr id="6" name="ZoneTexte 5"/>
              <p:cNvSpPr txBox="1">
                <a:spLocks noRot="1" noChangeAspect="1" noMove="1" noResize="1" noEditPoints="1" noAdjustHandles="1" noChangeArrowheads="1" noChangeShapeType="1" noTextEdit="1"/>
              </p:cNvSpPr>
              <p:nvPr/>
            </p:nvSpPr>
            <p:spPr>
              <a:xfrm>
                <a:off x="227016" y="2181197"/>
                <a:ext cx="5523435" cy="778868"/>
              </a:xfrm>
              <a:prstGeom prst="rect">
                <a:avLst/>
              </a:prstGeom>
              <a:blipFill rotWithShape="0">
                <a:blip r:embed="rId3"/>
                <a:stretch>
                  <a:fillRect/>
                </a:stretch>
              </a:blipFill>
            </p:spPr>
            <p:txBody>
              <a:bodyPr/>
              <a:lstStyle/>
              <a:p>
                <a:r>
                  <a:rPr lang="fr-FR">
                    <a:noFill/>
                  </a:rPr>
                  <a:t> </a:t>
                </a:r>
              </a:p>
            </p:txBody>
          </p:sp>
        </mc:Fallback>
      </mc:AlternateContent>
      <p:sp>
        <p:nvSpPr>
          <p:cNvPr id="7" name="ZoneTexte 6"/>
          <p:cNvSpPr txBox="1"/>
          <p:nvPr/>
        </p:nvSpPr>
        <p:spPr>
          <a:xfrm>
            <a:off x="262467" y="3445933"/>
            <a:ext cx="5130800" cy="2862322"/>
          </a:xfrm>
          <a:prstGeom prst="rect">
            <a:avLst/>
          </a:prstGeom>
          <a:noFill/>
        </p:spPr>
        <p:txBody>
          <a:bodyPr wrap="square" rtlCol="0">
            <a:spAutoFit/>
          </a:bodyPr>
          <a:lstStyle/>
          <a:p>
            <a:r>
              <a:rPr lang="fr-FR" dirty="0"/>
              <a:t>hauteur : hauteur majoritaire des arbres sur 70 m autour du point</a:t>
            </a:r>
          </a:p>
          <a:p>
            <a:r>
              <a:rPr lang="fr-FR" dirty="0"/>
              <a:t>ST : surface terrière sur 70 m autour du point</a:t>
            </a:r>
          </a:p>
          <a:p>
            <a:r>
              <a:rPr lang="fr-FR" dirty="0"/>
              <a:t>essence : k=5 essences</a:t>
            </a:r>
          </a:p>
          <a:p>
            <a:pPr marL="285750" indent="-285750">
              <a:buFontTx/>
              <a:buChar char="-"/>
            </a:pPr>
            <a:r>
              <a:rPr lang="fr-FR" dirty="0"/>
              <a:t>Chêne (pédonculé et sessile confondus)</a:t>
            </a:r>
          </a:p>
          <a:p>
            <a:pPr marL="285750" indent="-285750">
              <a:buFontTx/>
              <a:buChar char="-"/>
            </a:pPr>
            <a:r>
              <a:rPr lang="fr-FR" dirty="0"/>
              <a:t>Sapin de Douglas</a:t>
            </a:r>
          </a:p>
          <a:p>
            <a:pPr marL="285750" indent="-285750">
              <a:buFontTx/>
              <a:buChar char="-"/>
            </a:pPr>
            <a:r>
              <a:rPr lang="fr-FR" dirty="0" err="1"/>
              <a:t>Épicea</a:t>
            </a:r>
            <a:endParaRPr lang="fr-FR" dirty="0"/>
          </a:p>
          <a:p>
            <a:pPr marL="285750" indent="-285750">
              <a:buFontTx/>
              <a:buChar char="-"/>
            </a:pPr>
            <a:r>
              <a:rPr lang="fr-FR" dirty="0"/>
              <a:t>Pin sylvestre</a:t>
            </a:r>
          </a:p>
          <a:p>
            <a:pPr marL="285750" indent="-285750">
              <a:buFontTx/>
              <a:buChar char="-"/>
            </a:pPr>
            <a:r>
              <a:rPr lang="fr-FR" dirty="0"/>
              <a:t>Sapin pectiné</a:t>
            </a:r>
          </a:p>
          <a:p>
            <a:pPr marL="285750" indent="-285750">
              <a:buFontTx/>
              <a:buChar char="-"/>
            </a:pPr>
            <a:endParaRPr lang="fr-FR" dirty="0"/>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032" y="2861732"/>
            <a:ext cx="2706968" cy="3996267"/>
          </a:xfrm>
          <a:prstGeom prst="rect">
            <a:avLst/>
          </a:prstGeom>
        </p:spPr>
      </p:pic>
      <p:sp>
        <p:nvSpPr>
          <p:cNvPr id="2" name="Espace réservé du numéro de diapositive 1">
            <a:extLst>
              <a:ext uri="{FF2B5EF4-FFF2-40B4-BE49-F238E27FC236}">
                <a16:creationId xmlns:a16="http://schemas.microsoft.com/office/drawing/2014/main" id="{D30EAAD8-6BB0-4FE6-9847-9651BDE9F4DE}"/>
              </a:ext>
            </a:extLst>
          </p:cNvPr>
          <p:cNvSpPr>
            <a:spLocks noGrp="1"/>
          </p:cNvSpPr>
          <p:nvPr>
            <p:ph type="sldNum" sz="quarter" idx="12"/>
          </p:nvPr>
        </p:nvSpPr>
        <p:spPr/>
        <p:txBody>
          <a:bodyPr/>
          <a:lstStyle/>
          <a:p>
            <a:fld id="{6697765D-F622-4BC4-AC55-80A3CC4A834C}" type="slidenum">
              <a:rPr lang="fr-FR" smtClean="0"/>
              <a:pPr/>
              <a:t>35</a:t>
            </a:fld>
            <a:endParaRPr lang="fr-FR"/>
          </a:p>
        </p:txBody>
      </p:sp>
    </p:spTree>
    <p:extLst>
      <p:ext uri="{BB962C8B-B14F-4D97-AF65-F5344CB8AC3E}">
        <p14:creationId xmlns:p14="http://schemas.microsoft.com/office/powerpoint/2010/main" val="2696391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p:cNvSpPr txBox="1"/>
          <p:nvPr/>
        </p:nvSpPr>
        <p:spPr>
          <a:xfrm>
            <a:off x="5805980" y="2044674"/>
            <a:ext cx="3116922" cy="3416320"/>
          </a:xfrm>
          <a:prstGeom prst="rect">
            <a:avLst/>
          </a:prstGeom>
          <a:noFill/>
        </p:spPr>
        <p:txBody>
          <a:bodyPr wrap="square" rtlCol="0">
            <a:spAutoFit/>
          </a:bodyPr>
          <a:lstStyle/>
          <a:p>
            <a:pPr marL="285750" indent="-285750">
              <a:buFont typeface="Arial" panose="020B0604020202020204" pitchFamily="34" charset="0"/>
              <a:buChar char="•"/>
            </a:pPr>
            <a:r>
              <a:rPr lang="fr-FR" dirty="0"/>
              <a:t>Prendre en compte l’effet des massifs forestiers sur la richesse en oiseaux</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 massif ne nous intéresse pas en tant que tel</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Fortes hétérogénéités d’échantillonnage entre massifs</a:t>
            </a:r>
          </a:p>
        </p:txBody>
      </p:sp>
      <p:sp>
        <p:nvSpPr>
          <p:cNvPr id="3" name="Rectangle 2"/>
          <p:cNvSpPr/>
          <p:nvPr/>
        </p:nvSpPr>
        <p:spPr>
          <a:xfrm>
            <a:off x="329867" y="725789"/>
            <a:ext cx="8610600" cy="369332"/>
          </a:xfrm>
          <a:prstGeom prst="rect">
            <a:avLst/>
          </a:prstGeom>
        </p:spPr>
        <p:txBody>
          <a:bodyPr wrap="square">
            <a:spAutoFit/>
          </a:bodyPr>
          <a:lstStyle/>
          <a:p>
            <a:r>
              <a:rPr lang="fr-FR" dirty="0">
                <a:solidFill>
                  <a:schemeClr val="accent1">
                    <a:lumMod val="75000"/>
                  </a:schemeClr>
                </a:solidFill>
              </a:rPr>
              <a:t>&gt; mod.perche1=</a:t>
            </a:r>
            <a:r>
              <a:rPr lang="fr-FR" dirty="0" err="1">
                <a:solidFill>
                  <a:schemeClr val="accent1">
                    <a:lumMod val="75000"/>
                  </a:schemeClr>
                </a:solidFill>
              </a:rPr>
              <a:t>glm</a:t>
            </a:r>
            <a:r>
              <a:rPr lang="fr-FR" dirty="0">
                <a:solidFill>
                  <a:schemeClr val="accent1">
                    <a:lumMod val="75000"/>
                  </a:schemeClr>
                </a:solidFill>
              </a:rPr>
              <a:t>(</a:t>
            </a:r>
            <a:r>
              <a:rPr lang="fr-FR" dirty="0" err="1">
                <a:solidFill>
                  <a:schemeClr val="accent1">
                    <a:lumMod val="75000"/>
                  </a:schemeClr>
                </a:solidFill>
              </a:rPr>
              <a:t>rs~Hdom+ST+essence,data</a:t>
            </a:r>
            <a:r>
              <a:rPr lang="fr-FR" dirty="0">
                <a:solidFill>
                  <a:schemeClr val="accent1">
                    <a:lumMod val="75000"/>
                  </a:schemeClr>
                </a:solidFill>
              </a:rPr>
              <a:t>=dperche1,family=poisson)</a:t>
            </a: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46" y="1095121"/>
            <a:ext cx="5623034" cy="2819248"/>
          </a:xfrm>
          <a:prstGeom prst="rect">
            <a:avLst/>
          </a:prstGeom>
        </p:spPr>
      </p:pic>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46" y="4551203"/>
            <a:ext cx="5438775" cy="495300"/>
          </a:xfrm>
          <a:prstGeom prst="rect">
            <a:avLst/>
          </a:prstGeom>
        </p:spPr>
      </p:pic>
      <p:sp>
        <p:nvSpPr>
          <p:cNvPr id="2" name="Espace réservé du numéro de diapositive 1">
            <a:extLst>
              <a:ext uri="{FF2B5EF4-FFF2-40B4-BE49-F238E27FC236}">
                <a16:creationId xmlns:a16="http://schemas.microsoft.com/office/drawing/2014/main" id="{856F35DF-96A5-4114-A54E-23DEB7793F6B}"/>
              </a:ext>
            </a:extLst>
          </p:cNvPr>
          <p:cNvSpPr>
            <a:spLocks noGrp="1"/>
          </p:cNvSpPr>
          <p:nvPr>
            <p:ph type="sldNum" sz="quarter" idx="12"/>
          </p:nvPr>
        </p:nvSpPr>
        <p:spPr/>
        <p:txBody>
          <a:bodyPr/>
          <a:lstStyle/>
          <a:p>
            <a:fld id="{6697765D-F622-4BC4-AC55-80A3CC4A834C}" type="slidenum">
              <a:rPr lang="fr-FR" smtClean="0"/>
              <a:pPr/>
              <a:t>36</a:t>
            </a:fld>
            <a:endParaRPr lang="fr-FR"/>
          </a:p>
        </p:txBody>
      </p:sp>
    </p:spTree>
    <p:extLst>
      <p:ext uri="{BB962C8B-B14F-4D97-AF65-F5344CB8AC3E}">
        <p14:creationId xmlns:p14="http://schemas.microsoft.com/office/powerpoint/2010/main" val="3466938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à coins arrondis 14"/>
          <p:cNvSpPr/>
          <p:nvPr/>
        </p:nvSpPr>
        <p:spPr>
          <a:xfrm>
            <a:off x="249766" y="4017155"/>
            <a:ext cx="8551332" cy="2468312"/>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à coins arrondis 13"/>
          <p:cNvSpPr/>
          <p:nvPr/>
        </p:nvSpPr>
        <p:spPr>
          <a:xfrm>
            <a:off x="186267" y="1710267"/>
            <a:ext cx="8551332" cy="2074333"/>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440267" y="1778000"/>
            <a:ext cx="3835400" cy="400110"/>
          </a:xfrm>
          <a:prstGeom prst="rect">
            <a:avLst/>
          </a:prstGeom>
          <a:noFill/>
        </p:spPr>
        <p:txBody>
          <a:bodyPr wrap="square" rtlCol="0">
            <a:spAutoFit/>
          </a:bodyPr>
          <a:lstStyle/>
          <a:p>
            <a:r>
              <a:rPr lang="fr-FR" dirty="0"/>
              <a:t>Avec un </a:t>
            </a:r>
            <a:r>
              <a:rPr lang="fr-FR" sz="2000" u="sng" dirty="0"/>
              <a:t>effet fixe </a:t>
            </a:r>
            <a:r>
              <a:rPr lang="fr-FR" dirty="0"/>
              <a:t>« massif » : </a:t>
            </a:r>
          </a:p>
        </p:txBody>
      </p:sp>
      <p:sp>
        <p:nvSpPr>
          <p:cNvPr id="8" name="ZoneTexte 7"/>
          <p:cNvSpPr txBox="1"/>
          <p:nvPr/>
        </p:nvSpPr>
        <p:spPr>
          <a:xfrm>
            <a:off x="313266" y="3055481"/>
            <a:ext cx="8424333" cy="369332"/>
          </a:xfrm>
          <a:prstGeom prst="rect">
            <a:avLst/>
          </a:prstGeom>
          <a:noFill/>
        </p:spPr>
        <p:txBody>
          <a:bodyPr wrap="square" rtlCol="0">
            <a:spAutoFit/>
          </a:bodyPr>
          <a:lstStyle/>
          <a:p>
            <a:r>
              <a:rPr lang="fr-FR" i="1" dirty="0"/>
              <a:t>Les </a:t>
            </a:r>
            <a:r>
              <a:rPr lang="el-GR" i="1" dirty="0"/>
              <a:t>θ</a:t>
            </a:r>
            <a:r>
              <a:rPr lang="fr-FR" i="1" dirty="0"/>
              <a:t> sont estimés indépendamment</a:t>
            </a:r>
          </a:p>
        </p:txBody>
      </p:sp>
      <p:sp>
        <p:nvSpPr>
          <p:cNvPr id="9" name="ZoneTexte 8"/>
          <p:cNvSpPr txBox="1"/>
          <p:nvPr/>
        </p:nvSpPr>
        <p:spPr>
          <a:xfrm>
            <a:off x="440267" y="4102129"/>
            <a:ext cx="4419600" cy="400110"/>
          </a:xfrm>
          <a:prstGeom prst="rect">
            <a:avLst/>
          </a:prstGeom>
          <a:noFill/>
        </p:spPr>
        <p:txBody>
          <a:bodyPr wrap="square" rtlCol="0">
            <a:spAutoFit/>
          </a:bodyPr>
          <a:lstStyle/>
          <a:p>
            <a:r>
              <a:rPr lang="fr-FR" dirty="0"/>
              <a:t>Avec un </a:t>
            </a:r>
            <a:r>
              <a:rPr lang="fr-FR" sz="2000" u="sng" dirty="0"/>
              <a:t>effet aléatoire </a:t>
            </a:r>
            <a:r>
              <a:rPr lang="fr-FR" dirty="0"/>
              <a:t>« massif » : </a:t>
            </a:r>
          </a:p>
        </p:txBody>
      </p:sp>
      <mc:AlternateContent xmlns:mc="http://schemas.openxmlformats.org/markup-compatibility/2006" xmlns:a14="http://schemas.microsoft.com/office/drawing/2010/main">
        <mc:Choice Requires="a14">
          <p:sp>
            <p:nvSpPr>
              <p:cNvPr id="11" name="Rectangle 10"/>
              <p:cNvSpPr/>
              <p:nvPr/>
            </p:nvSpPr>
            <p:spPr>
              <a:xfrm>
                <a:off x="7102680" y="4422622"/>
                <a:ext cx="1438920"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smtClean="0">
                              <a:latin typeface="Cambria Math" panose="02040503050406030204" pitchFamily="18" charset="0"/>
                              <a:ea typeface="Cambria Math" panose="02040503050406030204" pitchFamily="18" charset="0"/>
                            </a:rPr>
                            <m:t>𝜃</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rPr>
                        <m:t>𝑁</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b="0" i="1" smtClean="0">
                                  <a:latin typeface="Cambria Math" panose="02040503050406030204" pitchFamily="18" charset="0"/>
                                </a:rPr>
                                <m:t>𝑗</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𝜎</m:t>
                          </m:r>
                        </m:e>
                      </m:d>
                    </m:oMath>
                  </m:oMathPara>
                </a14:m>
                <a:endParaRPr lang="fr-FR" dirty="0"/>
              </a:p>
            </p:txBody>
          </p:sp>
        </mc:Choice>
        <mc:Fallback xmlns="">
          <p:sp>
            <p:nvSpPr>
              <p:cNvPr id="11" name="Rectangle 10"/>
              <p:cNvSpPr>
                <a:spLocks noRot="1" noChangeAspect="1" noMove="1" noResize="1" noEditPoints="1" noAdjustHandles="1" noChangeArrowheads="1" noChangeShapeType="1" noTextEdit="1"/>
              </p:cNvSpPr>
              <p:nvPr/>
            </p:nvSpPr>
            <p:spPr>
              <a:xfrm>
                <a:off x="7102680" y="4422622"/>
                <a:ext cx="1438920" cy="411395"/>
              </a:xfrm>
              <a:prstGeom prst="rect">
                <a:avLst/>
              </a:prstGeom>
              <a:blipFill rotWithShape="0">
                <a:blip r:embed="rId2"/>
                <a:stretch>
                  <a:fillRect b="-7353"/>
                </a:stretch>
              </a:blipFill>
            </p:spPr>
            <p:txBody>
              <a:bodyPr/>
              <a:lstStyle/>
              <a:p>
                <a:r>
                  <a:rPr lang="fr-FR">
                    <a:noFill/>
                  </a:rPr>
                  <a:t> </a:t>
                </a:r>
              </a:p>
            </p:txBody>
          </p:sp>
        </mc:Fallback>
      </mc:AlternateContent>
      <p:sp>
        <p:nvSpPr>
          <p:cNvPr id="13" name="ZoneTexte 12"/>
          <p:cNvSpPr txBox="1"/>
          <p:nvPr/>
        </p:nvSpPr>
        <p:spPr>
          <a:xfrm>
            <a:off x="380999" y="5680250"/>
            <a:ext cx="8424333" cy="646331"/>
          </a:xfrm>
          <a:prstGeom prst="rect">
            <a:avLst/>
          </a:prstGeom>
          <a:noFill/>
        </p:spPr>
        <p:txBody>
          <a:bodyPr wrap="square" rtlCol="0">
            <a:spAutoFit/>
          </a:bodyPr>
          <a:lstStyle/>
          <a:p>
            <a:r>
              <a:rPr lang="fr-FR" i="1" dirty="0"/>
              <a:t>Les </a:t>
            </a:r>
            <a:r>
              <a:rPr lang="el-GR" i="1" dirty="0"/>
              <a:t>θ</a:t>
            </a:r>
            <a:r>
              <a:rPr lang="fr-FR" i="1" dirty="0"/>
              <a:t> d’un même massif sont tirés dans une normale par massif, et tous les massifs appartiennent à une même population de massifs</a:t>
            </a:r>
          </a:p>
        </p:txBody>
      </p:sp>
      <mc:AlternateContent xmlns:mc="http://schemas.openxmlformats.org/markup-compatibility/2006" xmlns:a14="http://schemas.microsoft.com/office/drawing/2010/main">
        <mc:Choice Requires="a14">
          <p:sp>
            <p:nvSpPr>
              <p:cNvPr id="3" name="Rectangle 2"/>
              <p:cNvSpPr/>
              <p:nvPr/>
            </p:nvSpPr>
            <p:spPr>
              <a:xfrm>
                <a:off x="7132106" y="4899961"/>
                <a:ext cx="1431256" cy="391646"/>
              </a:xfrm>
              <a:prstGeom prst="rect">
                <a:avLst/>
              </a:prstGeom>
            </p:spPr>
            <p:txBody>
              <a:bodyPr wrap="square">
                <a:spAutoFit/>
              </a:bodyPr>
              <a:lstStyle/>
              <a:p>
                <a14:m>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rPr>
                          <m:t>𝑗</m:t>
                        </m:r>
                      </m:sub>
                    </m:sSub>
                    <m:r>
                      <a:rPr lang="fr-FR" b="0" i="1" smtClean="0">
                        <a:latin typeface="Cambria Math" panose="02040503050406030204" pitchFamily="18" charset="0"/>
                      </a:rPr>
                      <m:t>~ </m:t>
                    </m:r>
                    <m:r>
                      <a:rPr lang="fr-FR" b="0" i="1" smtClean="0">
                        <a:latin typeface="Cambria Math" panose="02040503050406030204" pitchFamily="18" charset="0"/>
                      </a:rPr>
                      <m:t>𝑁</m:t>
                    </m:r>
                    <m:r>
                      <a:rPr lang="fr-FR" b="0" i="1" smtClean="0">
                        <a:latin typeface="Cambria Math" panose="02040503050406030204" pitchFamily="18" charset="0"/>
                      </a:rPr>
                      <m:t>(0,</m:t>
                    </m:r>
                  </m:oMath>
                </a14:m>
                <a:r>
                  <a:rPr lang="fr-FR" dirty="0">
                    <a:ea typeface="Cambria Math" panose="02040503050406030204" pitchFamily="18" charset="0"/>
                  </a:rPr>
                  <a:t> </a:t>
                </a:r>
                <a14:m>
                  <m:oMath xmlns:m="http://schemas.openxmlformats.org/officeDocument/2006/math">
                    <m:r>
                      <a:rPr lang="fr-FR" i="1">
                        <a:latin typeface="Cambria Math" panose="02040503050406030204" pitchFamily="18" charset="0"/>
                        <a:ea typeface="Cambria Math" panose="02040503050406030204" pitchFamily="18" charset="0"/>
                      </a:rPr>
                      <m:t>𝜎</m:t>
                    </m:r>
                  </m:oMath>
                </a14:m>
                <a:r>
                  <a:rPr lang="fr-FR" dirty="0"/>
                  <a:t>’)</a:t>
                </a:r>
              </a:p>
            </p:txBody>
          </p:sp>
        </mc:Choice>
        <mc:Fallback xmlns="">
          <p:sp>
            <p:nvSpPr>
              <p:cNvPr id="3" name="Rectangle 2"/>
              <p:cNvSpPr>
                <a:spLocks noRot="1" noChangeAspect="1" noMove="1" noResize="1" noEditPoints="1" noAdjustHandles="1" noChangeArrowheads="1" noChangeShapeType="1" noTextEdit="1"/>
              </p:cNvSpPr>
              <p:nvPr/>
            </p:nvSpPr>
            <p:spPr>
              <a:xfrm>
                <a:off x="7132106" y="4899961"/>
                <a:ext cx="1431256" cy="391646"/>
              </a:xfrm>
              <a:prstGeom prst="rect">
                <a:avLst/>
              </a:prstGeom>
              <a:blipFill rotWithShape="0">
                <a:blip r:embed="rId3"/>
                <a:stretch>
                  <a:fillRect t="-10938" r="-2979" b="-1718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ZoneTexte 15"/>
              <p:cNvSpPr txBox="1"/>
              <p:nvPr/>
            </p:nvSpPr>
            <p:spPr>
              <a:xfrm>
                <a:off x="667282" y="622162"/>
                <a:ext cx="10897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𝑅𝑆</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rPr>
                        <m:t>𝑃</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fr-FR" b="0" i="1" smtClean="0">
                                  <a:latin typeface="Cambria Math" panose="02040503050406030204" pitchFamily="18" charset="0"/>
                                </a:rPr>
                                <m:t>𝑖</m:t>
                              </m:r>
                            </m:sub>
                          </m:sSub>
                        </m:e>
                      </m:d>
                    </m:oMath>
                  </m:oMathPara>
                </a14:m>
                <a:endParaRPr lang="fr-FR" dirty="0"/>
              </a:p>
            </p:txBody>
          </p:sp>
        </mc:Choice>
        <mc:Fallback xmlns="">
          <p:sp>
            <p:nvSpPr>
              <p:cNvPr id="16" name="ZoneTexte 15"/>
              <p:cNvSpPr txBox="1">
                <a:spLocks noRot="1" noChangeAspect="1" noMove="1" noResize="1" noEditPoints="1" noAdjustHandles="1" noChangeArrowheads="1" noChangeShapeType="1" noTextEdit="1"/>
              </p:cNvSpPr>
              <p:nvPr/>
            </p:nvSpPr>
            <p:spPr>
              <a:xfrm>
                <a:off x="667282" y="622162"/>
                <a:ext cx="1089786" cy="276999"/>
              </a:xfrm>
              <a:prstGeom prst="rect">
                <a:avLst/>
              </a:prstGeom>
              <a:blipFill rotWithShape="0">
                <a:blip r:embed="rId4"/>
                <a:stretch>
                  <a:fillRect l="-3911" b="-217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ZoneTexte 16"/>
              <p:cNvSpPr txBox="1"/>
              <p:nvPr/>
            </p:nvSpPr>
            <p:spPr>
              <a:xfrm>
                <a:off x="667282" y="2189633"/>
                <a:ext cx="7382342" cy="8345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𝑙𝑜𝑔</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fr-FR" b="0" i="1" smtClean="0">
                                  <a:latin typeface="Cambria Math" panose="02040503050406030204" pitchFamily="18" charset="0"/>
                                </a:rPr>
                                <m:t>𝑖</m:t>
                              </m:r>
                            </m:sub>
                          </m:sSub>
                        </m:e>
                      </m:d>
                      <m:r>
                        <a:rPr lang="fr-FR" b="0" i="1" smtClean="0">
                          <a:latin typeface="Cambria Math" panose="02040503050406030204" pitchFamily="18" charset="0"/>
                        </a:rPr>
                        <m:t>=</m:t>
                      </m:r>
                      <m:r>
                        <m:rPr>
                          <m:sty m:val="p"/>
                        </m:rPr>
                        <a:rPr lang="el-GR" b="0" i="1" smtClean="0">
                          <a:latin typeface="Cambria Math" panose="02040503050406030204" pitchFamily="18" charset="0"/>
                        </a:rPr>
                        <m:t>α</m:t>
                      </m:r>
                      <m:r>
                        <a:rPr lang="fr-FR" b="0" i="1" smtClean="0">
                          <a:latin typeface="Cambria Math" panose="02040503050406030204" pitchFamily="18" charset="0"/>
                        </a:rPr>
                        <m:t>+</m:t>
                      </m:r>
                      <m:r>
                        <m:rPr>
                          <m:sty m:val="p"/>
                        </m:rPr>
                        <a:rPr lang="el-GR" b="0" i="1" smtClean="0">
                          <a:latin typeface="Cambria Math" panose="02040503050406030204" pitchFamily="18" charset="0"/>
                        </a:rPr>
                        <m:t>β</m:t>
                      </m:r>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h𝑑𝑜𝑚</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rPr>
                        <m:t>γ</m:t>
                      </m:r>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𝑆𝑇</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𝑘</m:t>
                          </m:r>
                          <m:r>
                            <a:rPr lang="fr-FR" b="0" i="1" smtClean="0">
                              <a:latin typeface="Cambria Math" panose="02040503050406030204" pitchFamily="18" charset="0"/>
                              <a:ea typeface="Cambria Math" panose="02040503050406030204" pitchFamily="18" charset="0"/>
                            </a:rPr>
                            <m:t>=2</m:t>
                          </m:r>
                        </m:sub>
                        <m:sup>
                          <m:r>
                            <a:rPr lang="fr-FR" b="0" i="1" smtClean="0">
                              <a:latin typeface="Cambria Math" panose="02040503050406030204" pitchFamily="18" charset="0"/>
                              <a:ea typeface="Cambria Math" panose="02040503050406030204" pitchFamily="18" charset="0"/>
                            </a:rPr>
                            <m:t>𝐾</m:t>
                          </m:r>
                        </m:sup>
                        <m:e>
                          <m:sSub>
                            <m:sSubPr>
                              <m:ctrlPr>
                                <a:rPr lang="fr-F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rPr>
                                <m:t>δ</m:t>
                              </m:r>
                            </m:e>
                            <m:sub>
                              <m:r>
                                <a:rPr lang="fr-FR" b="0" i="1" smtClean="0">
                                  <a:latin typeface="Cambria Math" panose="02040503050406030204" pitchFamily="18" charset="0"/>
                                  <a:ea typeface="Cambria Math" panose="02040503050406030204" pitchFamily="18" charset="0"/>
                                </a:rPr>
                                <m:t>𝑘</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𝑒𝑠𝑠𝑒𝑛𝑐𝑒</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ea typeface="Cambria Math" panose="02040503050406030204" pitchFamily="18" charset="0"/>
                        </a:rPr>
                        <m:t>+</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𝑗</m:t>
                          </m:r>
                          <m:r>
                            <a:rPr lang="fr-FR" b="0" i="1" smtClean="0">
                              <a:latin typeface="Cambria Math" panose="02040503050406030204" pitchFamily="18" charset="0"/>
                              <a:ea typeface="Cambria Math" panose="02040503050406030204" pitchFamily="18" charset="0"/>
                            </a:rPr>
                            <m:t>=2</m:t>
                          </m:r>
                        </m:sub>
                        <m:sup>
                          <m:r>
                            <a:rPr lang="fr-FR" b="0" i="1" smtClean="0">
                              <a:latin typeface="Cambria Math" panose="02040503050406030204" pitchFamily="18" charset="0"/>
                              <a:ea typeface="Cambria Math" panose="02040503050406030204" pitchFamily="18" charset="0"/>
                            </a:rPr>
                            <m:t>𝐽</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𝜃</m:t>
                              </m:r>
                            </m:e>
                            <m:sub>
                              <m:r>
                                <a:rPr lang="fr-FR" b="0" i="1" smtClean="0">
                                  <a:latin typeface="Cambria Math" panose="02040503050406030204" pitchFamily="18" charset="0"/>
                                  <a:ea typeface="Cambria Math" panose="02040503050406030204" pitchFamily="18" charset="0"/>
                                </a:rPr>
                                <m:t>𝑗</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𝑚𝑎𝑠𝑠𝑖𝑓</m:t>
                              </m:r>
                            </m:e>
                            <m:sub>
                              <m:r>
                                <a:rPr lang="fr-FR" b="0" i="1" smtClean="0">
                                  <a:latin typeface="Cambria Math" panose="02040503050406030204" pitchFamily="18" charset="0"/>
                                  <a:ea typeface="Cambria Math" panose="02040503050406030204" pitchFamily="18" charset="0"/>
                                </a:rPr>
                                <m:t>𝑖</m:t>
                              </m:r>
                            </m:sub>
                          </m:sSub>
                        </m:e>
                      </m:nary>
                    </m:oMath>
                  </m:oMathPara>
                </a14:m>
                <a:endParaRPr lang="fr-FR" dirty="0"/>
              </a:p>
            </p:txBody>
          </p:sp>
        </mc:Choice>
        <mc:Fallback xmlns="">
          <p:sp>
            <p:nvSpPr>
              <p:cNvPr id="17" name="ZoneTexte 16"/>
              <p:cNvSpPr txBox="1">
                <a:spLocks noRot="1" noChangeAspect="1" noMove="1" noResize="1" noEditPoints="1" noAdjustHandles="1" noChangeArrowheads="1" noChangeShapeType="1" noTextEdit="1"/>
              </p:cNvSpPr>
              <p:nvPr/>
            </p:nvSpPr>
            <p:spPr>
              <a:xfrm>
                <a:off x="667282" y="2189633"/>
                <a:ext cx="7382342" cy="834587"/>
              </a:xfrm>
              <a:prstGeom prst="rect">
                <a:avLst/>
              </a:prstGeom>
              <a:blipFill rotWithShape="0">
                <a:blip r:embed="rId5"/>
                <a:stretch>
                  <a:fillRect/>
                </a:stretch>
              </a:blipFill>
            </p:spPr>
            <p:txBody>
              <a:bodyPr/>
              <a:lstStyle/>
              <a:p>
                <a:r>
                  <a:rPr lang="fr-FR">
                    <a:noFill/>
                  </a:rPr>
                  <a:t> </a:t>
                </a:r>
              </a:p>
            </p:txBody>
          </p:sp>
        </mc:Fallback>
      </mc:AlternateContent>
      <p:sp>
        <p:nvSpPr>
          <p:cNvPr id="2" name="ZoneTexte 1"/>
          <p:cNvSpPr txBox="1"/>
          <p:nvPr/>
        </p:nvSpPr>
        <p:spPr>
          <a:xfrm>
            <a:off x="2125133" y="606405"/>
            <a:ext cx="6675965" cy="369332"/>
          </a:xfrm>
          <a:prstGeom prst="rect">
            <a:avLst/>
          </a:prstGeom>
          <a:noFill/>
        </p:spPr>
        <p:txBody>
          <a:bodyPr wrap="square" rtlCol="0">
            <a:spAutoFit/>
          </a:bodyPr>
          <a:lstStyle/>
          <a:p>
            <a:r>
              <a:rPr lang="fr-FR" dirty="0"/>
              <a:t>La partie stochastique reste une loi de Poisson</a:t>
            </a:r>
          </a:p>
        </p:txBody>
      </p:sp>
      <mc:AlternateContent xmlns:mc="http://schemas.openxmlformats.org/markup-compatibility/2006" xmlns:a14="http://schemas.microsoft.com/office/drawing/2010/main">
        <mc:Choice Requires="a14">
          <p:sp>
            <p:nvSpPr>
              <p:cNvPr id="18" name="ZoneTexte 17"/>
              <p:cNvSpPr txBox="1"/>
              <p:nvPr/>
            </p:nvSpPr>
            <p:spPr>
              <a:xfrm>
                <a:off x="667282" y="4742496"/>
                <a:ext cx="6227089"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𝑙𝑜𝑔</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fr-FR" b="0" i="1" smtClean="0">
                                  <a:latin typeface="Cambria Math" panose="02040503050406030204" pitchFamily="18" charset="0"/>
                                </a:rPr>
                                <m:t>𝑖</m:t>
                              </m:r>
                            </m:sub>
                          </m:sSub>
                        </m:e>
                      </m:d>
                      <m:r>
                        <a:rPr lang="fr-FR" b="0" i="1" smtClean="0">
                          <a:latin typeface="Cambria Math" panose="02040503050406030204" pitchFamily="18" charset="0"/>
                        </a:rPr>
                        <m:t>=</m:t>
                      </m:r>
                      <m:r>
                        <m:rPr>
                          <m:sty m:val="p"/>
                        </m:rPr>
                        <a:rPr lang="el-GR" b="0" i="1" smtClean="0">
                          <a:latin typeface="Cambria Math" panose="02040503050406030204" pitchFamily="18" charset="0"/>
                        </a:rPr>
                        <m:t>α</m:t>
                      </m:r>
                      <m:r>
                        <a:rPr lang="fr-FR" b="0" i="1" smtClean="0">
                          <a:latin typeface="Cambria Math" panose="02040503050406030204" pitchFamily="18" charset="0"/>
                        </a:rPr>
                        <m:t>+</m:t>
                      </m:r>
                      <m:r>
                        <m:rPr>
                          <m:sty m:val="p"/>
                        </m:rPr>
                        <a:rPr lang="el-GR" b="0" i="1" smtClean="0">
                          <a:latin typeface="Cambria Math" panose="02040503050406030204" pitchFamily="18" charset="0"/>
                        </a:rPr>
                        <m:t>β</m:t>
                      </m:r>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h𝑑𝑜𝑚</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rPr>
                        <m:t>γ</m:t>
                      </m:r>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𝑆𝑇</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𝑘</m:t>
                          </m:r>
                          <m:r>
                            <a:rPr lang="fr-FR" b="0" i="1" smtClean="0">
                              <a:latin typeface="Cambria Math" panose="02040503050406030204" pitchFamily="18" charset="0"/>
                              <a:ea typeface="Cambria Math" panose="02040503050406030204" pitchFamily="18" charset="0"/>
                            </a:rPr>
                            <m:t>=2</m:t>
                          </m:r>
                        </m:sub>
                        <m:sup>
                          <m:r>
                            <a:rPr lang="fr-FR" b="0" i="1" smtClean="0">
                              <a:latin typeface="Cambria Math" panose="02040503050406030204" pitchFamily="18" charset="0"/>
                              <a:ea typeface="Cambria Math" panose="02040503050406030204" pitchFamily="18" charset="0"/>
                            </a:rPr>
                            <m:t>𝐾</m:t>
                          </m:r>
                        </m:sup>
                        <m:e>
                          <m:sSub>
                            <m:sSubPr>
                              <m:ctrlPr>
                                <a:rPr lang="fr-F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rPr>
                                <m:t>δ</m:t>
                              </m:r>
                            </m:e>
                            <m:sub>
                              <m:r>
                                <a:rPr lang="fr-FR" b="0" i="1" smtClean="0">
                                  <a:latin typeface="Cambria Math" panose="02040503050406030204" pitchFamily="18" charset="0"/>
                                  <a:ea typeface="Cambria Math" panose="02040503050406030204" pitchFamily="18" charset="0"/>
                                </a:rPr>
                                <m:t>𝑘</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𝑒𝑠𝑠𝑒𝑛𝑐𝑒</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ea typeface="Cambria Math" panose="02040503050406030204" pitchFamily="18" charset="0"/>
                        </a:rPr>
                        <m:t>+ </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𝜃</m:t>
                          </m:r>
                        </m:e>
                        <m:sub>
                          <m:r>
                            <a:rPr lang="fr-FR" b="0" i="1" smtClean="0">
                              <a:latin typeface="Cambria Math" panose="02040503050406030204" pitchFamily="18" charset="0"/>
                              <a:ea typeface="Cambria Math" panose="02040503050406030204" pitchFamily="18" charset="0"/>
                            </a:rPr>
                            <m:t>𝑖</m:t>
                          </m:r>
                        </m:sub>
                      </m:sSub>
                    </m:oMath>
                  </m:oMathPara>
                </a14:m>
                <a:endParaRPr lang="fr-FR" dirty="0"/>
              </a:p>
            </p:txBody>
          </p:sp>
        </mc:Choice>
        <mc:Fallback xmlns="">
          <p:sp>
            <p:nvSpPr>
              <p:cNvPr id="18" name="ZoneTexte 17"/>
              <p:cNvSpPr txBox="1">
                <a:spLocks noRot="1" noChangeAspect="1" noMove="1" noResize="1" noEditPoints="1" noAdjustHandles="1" noChangeArrowheads="1" noChangeShapeType="1" noTextEdit="1"/>
              </p:cNvSpPr>
              <p:nvPr/>
            </p:nvSpPr>
            <p:spPr>
              <a:xfrm>
                <a:off x="667282" y="4742496"/>
                <a:ext cx="6227089" cy="778868"/>
              </a:xfrm>
              <a:prstGeom prst="rect">
                <a:avLst/>
              </a:prstGeom>
              <a:blipFill rotWithShape="0">
                <a:blip r:embed="rId6"/>
                <a:stretch>
                  <a:fillRect/>
                </a:stretch>
              </a:blipFill>
            </p:spPr>
            <p:txBody>
              <a:bodyPr/>
              <a:lstStyle/>
              <a:p>
                <a:r>
                  <a:rPr lang="fr-FR">
                    <a:noFill/>
                  </a:rPr>
                  <a:t> </a:t>
                </a:r>
              </a:p>
            </p:txBody>
          </p:sp>
        </mc:Fallback>
      </mc:AlternateContent>
      <p:sp>
        <p:nvSpPr>
          <p:cNvPr id="4" name="Espace réservé du numéro de diapositive 3">
            <a:extLst>
              <a:ext uri="{FF2B5EF4-FFF2-40B4-BE49-F238E27FC236}">
                <a16:creationId xmlns:a16="http://schemas.microsoft.com/office/drawing/2014/main" id="{EF88C06F-0B2A-47E4-A2D3-E5F089C06F10}"/>
              </a:ext>
            </a:extLst>
          </p:cNvPr>
          <p:cNvSpPr>
            <a:spLocks noGrp="1"/>
          </p:cNvSpPr>
          <p:nvPr>
            <p:ph type="sldNum" sz="quarter" idx="12"/>
          </p:nvPr>
        </p:nvSpPr>
        <p:spPr/>
        <p:txBody>
          <a:bodyPr/>
          <a:lstStyle/>
          <a:p>
            <a:fld id="{6697765D-F622-4BC4-AC55-80A3CC4A834C}" type="slidenum">
              <a:rPr lang="fr-FR" smtClean="0"/>
              <a:pPr/>
              <a:t>37</a:t>
            </a:fld>
            <a:endParaRPr lang="fr-FR"/>
          </a:p>
        </p:txBody>
      </p:sp>
    </p:spTree>
    <p:extLst>
      <p:ext uri="{BB962C8B-B14F-4D97-AF65-F5344CB8AC3E}">
        <p14:creationId xmlns:p14="http://schemas.microsoft.com/office/powerpoint/2010/main" val="2110633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Rectangle 14"/>
              <p:cNvSpPr/>
              <p:nvPr/>
            </p:nvSpPr>
            <p:spPr>
              <a:xfrm>
                <a:off x="6258584" y="1608714"/>
                <a:ext cx="1438920"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smtClean="0">
                              <a:latin typeface="Cambria Math" panose="02040503050406030204" pitchFamily="18" charset="0"/>
                              <a:ea typeface="Cambria Math" panose="02040503050406030204" pitchFamily="18" charset="0"/>
                            </a:rPr>
                            <m:t>𝜃</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rPr>
                        <m:t>𝑁</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b="0" i="1" smtClean="0">
                                  <a:latin typeface="Cambria Math" panose="02040503050406030204" pitchFamily="18" charset="0"/>
                                </a:rPr>
                                <m:t>𝑗</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𝜎</m:t>
                          </m:r>
                        </m:e>
                      </m:d>
                    </m:oMath>
                  </m:oMathPara>
                </a14:m>
                <a:endParaRPr lang="fr-FR" dirty="0"/>
              </a:p>
            </p:txBody>
          </p:sp>
        </mc:Choice>
        <mc:Fallback xmlns="">
          <p:sp>
            <p:nvSpPr>
              <p:cNvPr id="15" name="Rectangle 14"/>
              <p:cNvSpPr>
                <a:spLocks noRot="1" noChangeAspect="1" noMove="1" noResize="1" noEditPoints="1" noAdjustHandles="1" noChangeArrowheads="1" noChangeShapeType="1" noTextEdit="1"/>
              </p:cNvSpPr>
              <p:nvPr/>
            </p:nvSpPr>
            <p:spPr>
              <a:xfrm>
                <a:off x="6258584" y="1608714"/>
                <a:ext cx="1438920" cy="411395"/>
              </a:xfrm>
              <a:prstGeom prst="rect">
                <a:avLst/>
              </a:prstGeom>
              <a:blipFill rotWithShape="0">
                <a:blip r:embed="rId2"/>
                <a:stretch>
                  <a:fillRect b="-746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874544" y="2044195"/>
                <a:ext cx="1431256" cy="391646"/>
              </a:xfrm>
              <a:prstGeom prst="rect">
                <a:avLst/>
              </a:prstGeom>
            </p:spPr>
            <p:txBody>
              <a:bodyPr wrap="square">
                <a:spAutoFit/>
              </a:bodyPr>
              <a:lstStyle/>
              <a:p>
                <a14:m>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rPr>
                          <m:t>𝑗</m:t>
                        </m:r>
                      </m:sub>
                    </m:sSub>
                    <m:r>
                      <a:rPr lang="fr-FR" b="0" i="1" smtClean="0">
                        <a:latin typeface="Cambria Math" panose="02040503050406030204" pitchFamily="18" charset="0"/>
                      </a:rPr>
                      <m:t>~ </m:t>
                    </m:r>
                    <m:r>
                      <a:rPr lang="fr-FR" b="0" i="1" smtClean="0">
                        <a:latin typeface="Cambria Math" panose="02040503050406030204" pitchFamily="18" charset="0"/>
                      </a:rPr>
                      <m:t>𝑁</m:t>
                    </m:r>
                    <m:r>
                      <a:rPr lang="fr-FR" b="0" i="1" smtClean="0">
                        <a:latin typeface="Cambria Math" panose="02040503050406030204" pitchFamily="18" charset="0"/>
                      </a:rPr>
                      <m:t>(0,</m:t>
                    </m:r>
                  </m:oMath>
                </a14:m>
                <a:r>
                  <a:rPr lang="fr-FR" dirty="0">
                    <a:ea typeface="Cambria Math" panose="02040503050406030204" pitchFamily="18" charset="0"/>
                  </a:rPr>
                  <a:t> </a:t>
                </a:r>
                <a14:m>
                  <m:oMath xmlns:m="http://schemas.openxmlformats.org/officeDocument/2006/math">
                    <m:r>
                      <a:rPr lang="fr-FR" i="1">
                        <a:latin typeface="Cambria Math" panose="02040503050406030204" pitchFamily="18" charset="0"/>
                        <a:ea typeface="Cambria Math" panose="02040503050406030204" pitchFamily="18" charset="0"/>
                      </a:rPr>
                      <m:t>𝜎</m:t>
                    </m:r>
                  </m:oMath>
                </a14:m>
                <a:r>
                  <a:rPr lang="fr-FR" dirty="0"/>
                  <a:t>’)</a:t>
                </a:r>
              </a:p>
            </p:txBody>
          </p:sp>
        </mc:Choice>
        <mc:Fallback xmlns="">
          <p:sp>
            <p:nvSpPr>
              <p:cNvPr id="16" name="Rectangle 15"/>
              <p:cNvSpPr>
                <a:spLocks noRot="1" noChangeAspect="1" noMove="1" noResize="1" noEditPoints="1" noAdjustHandles="1" noChangeArrowheads="1" noChangeShapeType="1" noTextEdit="1"/>
              </p:cNvSpPr>
              <p:nvPr/>
            </p:nvSpPr>
            <p:spPr>
              <a:xfrm>
                <a:off x="6874544" y="2044195"/>
                <a:ext cx="1431256" cy="391646"/>
              </a:xfrm>
              <a:prstGeom prst="rect">
                <a:avLst/>
              </a:prstGeom>
              <a:blipFill rotWithShape="0">
                <a:blip r:embed="rId3"/>
                <a:stretch>
                  <a:fillRect t="-9231" r="-2979" b="-1538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ZoneTexte 16"/>
              <p:cNvSpPr txBox="1"/>
              <p:nvPr/>
            </p:nvSpPr>
            <p:spPr>
              <a:xfrm>
                <a:off x="513292" y="977674"/>
                <a:ext cx="6227089"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𝑙𝑜𝑔</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fr-FR" b="0" i="1" smtClean="0">
                                  <a:latin typeface="Cambria Math" panose="02040503050406030204" pitchFamily="18" charset="0"/>
                                </a:rPr>
                                <m:t>𝑖</m:t>
                              </m:r>
                            </m:sub>
                          </m:sSub>
                        </m:e>
                      </m:d>
                      <m:r>
                        <a:rPr lang="fr-FR" b="0" i="1" smtClean="0">
                          <a:latin typeface="Cambria Math" panose="02040503050406030204" pitchFamily="18" charset="0"/>
                        </a:rPr>
                        <m:t>=</m:t>
                      </m:r>
                      <m:r>
                        <m:rPr>
                          <m:sty m:val="p"/>
                        </m:rPr>
                        <a:rPr lang="el-GR" b="0" i="1" smtClean="0">
                          <a:latin typeface="Cambria Math" panose="02040503050406030204" pitchFamily="18" charset="0"/>
                        </a:rPr>
                        <m:t>α</m:t>
                      </m:r>
                      <m:r>
                        <a:rPr lang="fr-FR" b="0" i="1" smtClean="0">
                          <a:latin typeface="Cambria Math" panose="02040503050406030204" pitchFamily="18" charset="0"/>
                        </a:rPr>
                        <m:t>+</m:t>
                      </m:r>
                      <m:r>
                        <m:rPr>
                          <m:sty m:val="p"/>
                        </m:rPr>
                        <a:rPr lang="el-GR" b="0" i="1" smtClean="0">
                          <a:latin typeface="Cambria Math" panose="02040503050406030204" pitchFamily="18" charset="0"/>
                        </a:rPr>
                        <m:t>β</m:t>
                      </m:r>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h𝑑𝑜𝑚</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rPr>
                        <m:t>γ</m:t>
                      </m:r>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𝑆𝑇</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𝑘</m:t>
                          </m:r>
                          <m:r>
                            <a:rPr lang="fr-FR" b="0" i="1" smtClean="0">
                              <a:latin typeface="Cambria Math" panose="02040503050406030204" pitchFamily="18" charset="0"/>
                              <a:ea typeface="Cambria Math" panose="02040503050406030204" pitchFamily="18" charset="0"/>
                            </a:rPr>
                            <m:t>=2</m:t>
                          </m:r>
                        </m:sub>
                        <m:sup>
                          <m:r>
                            <a:rPr lang="fr-FR" b="0" i="1" smtClean="0">
                              <a:latin typeface="Cambria Math" panose="02040503050406030204" pitchFamily="18" charset="0"/>
                              <a:ea typeface="Cambria Math" panose="02040503050406030204" pitchFamily="18" charset="0"/>
                            </a:rPr>
                            <m:t>𝐾</m:t>
                          </m:r>
                        </m:sup>
                        <m:e>
                          <m:sSub>
                            <m:sSubPr>
                              <m:ctrlPr>
                                <a:rPr lang="fr-F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rPr>
                                <m:t>δ</m:t>
                              </m:r>
                            </m:e>
                            <m:sub>
                              <m:r>
                                <a:rPr lang="fr-FR" b="0" i="1" smtClean="0">
                                  <a:latin typeface="Cambria Math" panose="02040503050406030204" pitchFamily="18" charset="0"/>
                                  <a:ea typeface="Cambria Math" panose="02040503050406030204" pitchFamily="18" charset="0"/>
                                </a:rPr>
                                <m:t>𝑘</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𝑒𝑠𝑠𝑒𝑛𝑐𝑒</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ea typeface="Cambria Math" panose="02040503050406030204" pitchFamily="18" charset="0"/>
                        </a:rPr>
                        <m:t>+ </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𝜃</m:t>
                          </m:r>
                        </m:e>
                        <m:sub>
                          <m:r>
                            <a:rPr lang="fr-FR" b="0" i="1" smtClean="0">
                              <a:latin typeface="Cambria Math" panose="02040503050406030204" pitchFamily="18" charset="0"/>
                              <a:ea typeface="Cambria Math" panose="02040503050406030204" pitchFamily="18" charset="0"/>
                            </a:rPr>
                            <m:t>𝑖</m:t>
                          </m:r>
                        </m:sub>
                      </m:sSub>
                    </m:oMath>
                  </m:oMathPara>
                </a14:m>
                <a:endParaRPr lang="fr-FR" dirty="0"/>
              </a:p>
            </p:txBody>
          </p:sp>
        </mc:Choice>
        <mc:Fallback xmlns="">
          <p:sp>
            <p:nvSpPr>
              <p:cNvPr id="17" name="ZoneTexte 16"/>
              <p:cNvSpPr txBox="1">
                <a:spLocks noRot="1" noChangeAspect="1" noMove="1" noResize="1" noEditPoints="1" noAdjustHandles="1" noChangeArrowheads="1" noChangeShapeType="1" noTextEdit="1"/>
              </p:cNvSpPr>
              <p:nvPr/>
            </p:nvSpPr>
            <p:spPr>
              <a:xfrm>
                <a:off x="513292" y="977674"/>
                <a:ext cx="6227089" cy="778868"/>
              </a:xfrm>
              <a:prstGeom prst="rect">
                <a:avLst/>
              </a:prstGeom>
              <a:blipFill rotWithShape="0">
                <a:blip r:embed="rId4"/>
                <a:stretch>
                  <a:fillRect/>
                </a:stretch>
              </a:blipFill>
            </p:spPr>
            <p:txBody>
              <a:bodyPr/>
              <a:lstStyle/>
              <a:p>
                <a:r>
                  <a:rPr lang="fr-FR">
                    <a:noFill/>
                  </a:rPr>
                  <a:t> </a:t>
                </a:r>
              </a:p>
            </p:txBody>
          </p:sp>
        </mc:Fallback>
      </mc:AlternateContent>
      <p:sp>
        <p:nvSpPr>
          <p:cNvPr id="2" name="ZoneTexte 1"/>
          <p:cNvSpPr txBox="1"/>
          <p:nvPr/>
        </p:nvSpPr>
        <p:spPr>
          <a:xfrm>
            <a:off x="338667" y="279399"/>
            <a:ext cx="4902200" cy="369332"/>
          </a:xfrm>
          <a:prstGeom prst="rect">
            <a:avLst/>
          </a:prstGeom>
          <a:noFill/>
        </p:spPr>
        <p:txBody>
          <a:bodyPr wrap="square" rtlCol="0">
            <a:spAutoFit/>
          </a:bodyPr>
          <a:lstStyle/>
          <a:p>
            <a:r>
              <a:rPr lang="fr-FR" dirty="0"/>
              <a:t>Pourquoi un modèle mixte dans ce cas?</a:t>
            </a:r>
          </a:p>
        </p:txBody>
      </p:sp>
      <p:sp>
        <p:nvSpPr>
          <p:cNvPr id="4" name="ZoneTexte 3"/>
          <p:cNvSpPr txBox="1"/>
          <p:nvPr/>
        </p:nvSpPr>
        <p:spPr>
          <a:xfrm>
            <a:off x="513292" y="2827148"/>
            <a:ext cx="8102672" cy="3816429"/>
          </a:xfrm>
          <a:prstGeom prst="rect">
            <a:avLst/>
          </a:prstGeom>
          <a:noFill/>
        </p:spPr>
        <p:txBody>
          <a:bodyPr wrap="square" rtlCol="0">
            <a:spAutoFit/>
          </a:bodyPr>
          <a:lstStyle/>
          <a:p>
            <a:pPr marL="285750" indent="-285750">
              <a:buFont typeface="Arial" panose="020B0604020202020204" pitchFamily="34" charset="0"/>
              <a:buChar char="•"/>
            </a:pPr>
            <a:r>
              <a:rPr lang="fr-FR" b="1" u="sng" dirty="0"/>
              <a:t>Inférence populationnelle :</a:t>
            </a:r>
            <a:r>
              <a:rPr lang="fr-FR" b="1" dirty="0"/>
              <a:t> </a:t>
            </a:r>
            <a:r>
              <a:rPr lang="fr-FR" sz="1600" dirty="0"/>
              <a:t>on explicite le fait que les points d’écoute sont des tirages aléatoires parmi une grande population de points possibles à l’intérieur de chaque massif. En pratique, ne changera rien par rapport à un effet fixe.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b="1" u="sng" dirty="0"/>
              <a:t>Structure de l’échantillonnage :</a:t>
            </a:r>
            <a:r>
              <a:rPr lang="fr-FR" b="1" dirty="0"/>
              <a:t> </a:t>
            </a:r>
            <a:r>
              <a:rPr lang="fr-FR" sz="1600" dirty="0"/>
              <a:t>le modèle mixte permet de représenter correctement la hiérarchisation du protocole. En pratique, ne changera rien sur un cas aussi simple, mais peut avoir son intérêt s’il y a plus de strates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b="1" u="sng" dirty="0"/>
              <a:t>Propagation des erreurs :</a:t>
            </a:r>
            <a:r>
              <a:rPr lang="fr-FR" sz="1600" dirty="0"/>
              <a:t> le ddl est grand pour tous les massifs, donc tous les effets massif sont bien estimés, mais les termes de variance communs à tous les massifs compensent les hétérogénéités</a:t>
            </a:r>
          </a:p>
          <a:p>
            <a:endParaRPr lang="fr-FR" dirty="0"/>
          </a:p>
          <a:p>
            <a:r>
              <a:rPr lang="fr-FR" dirty="0"/>
              <a:t>&gt; Cas limite où le modèle mixte a surtout l’intérêt de </a:t>
            </a:r>
            <a:r>
              <a:rPr lang="fr-FR" b="1" u="sng" dirty="0"/>
              <a:t>faciliter l’inférence</a:t>
            </a:r>
          </a:p>
        </p:txBody>
      </p:sp>
      <p:sp>
        <p:nvSpPr>
          <p:cNvPr id="3" name="Espace réservé du numéro de diapositive 2">
            <a:extLst>
              <a:ext uri="{FF2B5EF4-FFF2-40B4-BE49-F238E27FC236}">
                <a16:creationId xmlns:a16="http://schemas.microsoft.com/office/drawing/2014/main" id="{9B9A6913-7C54-43C0-9156-8CFF93442573}"/>
              </a:ext>
            </a:extLst>
          </p:cNvPr>
          <p:cNvSpPr>
            <a:spLocks noGrp="1"/>
          </p:cNvSpPr>
          <p:nvPr>
            <p:ph type="sldNum" sz="quarter" idx="12"/>
          </p:nvPr>
        </p:nvSpPr>
        <p:spPr/>
        <p:txBody>
          <a:bodyPr/>
          <a:lstStyle/>
          <a:p>
            <a:fld id="{6697765D-F622-4BC4-AC55-80A3CC4A834C}" type="slidenum">
              <a:rPr lang="fr-FR" smtClean="0"/>
              <a:pPr/>
              <a:t>38</a:t>
            </a:fld>
            <a:endParaRPr lang="fr-FR"/>
          </a:p>
        </p:txBody>
      </p:sp>
    </p:spTree>
    <p:extLst>
      <p:ext uri="{BB962C8B-B14F-4D97-AF65-F5344CB8AC3E}">
        <p14:creationId xmlns:p14="http://schemas.microsoft.com/office/powerpoint/2010/main" val="2211830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37" y="2416135"/>
            <a:ext cx="3771900" cy="933450"/>
          </a:xfrm>
          <a:prstGeom prst="rect">
            <a:avLst/>
          </a:prstGeom>
        </p:spPr>
      </p:pic>
      <p:sp>
        <p:nvSpPr>
          <p:cNvPr id="10" name="ZoneTexte 9"/>
          <p:cNvSpPr txBox="1"/>
          <p:nvPr/>
        </p:nvSpPr>
        <p:spPr>
          <a:xfrm>
            <a:off x="149830" y="1883152"/>
            <a:ext cx="8079769" cy="369332"/>
          </a:xfrm>
          <a:prstGeom prst="rect">
            <a:avLst/>
          </a:prstGeom>
          <a:noFill/>
        </p:spPr>
        <p:txBody>
          <a:bodyPr wrap="square" rtlCol="0">
            <a:spAutoFit/>
          </a:bodyPr>
          <a:lstStyle/>
          <a:p>
            <a:r>
              <a:rPr lang="fr-FR" dirty="0"/>
              <a:t>L’échelle des variables est très éloignée d’une moyenne nulle:</a:t>
            </a:r>
          </a:p>
        </p:txBody>
      </p:sp>
      <p:sp>
        <p:nvSpPr>
          <p:cNvPr id="11" name="ZoneTexte 10"/>
          <p:cNvSpPr txBox="1"/>
          <p:nvPr/>
        </p:nvSpPr>
        <p:spPr>
          <a:xfrm>
            <a:off x="149831" y="3619230"/>
            <a:ext cx="8079769" cy="369332"/>
          </a:xfrm>
          <a:prstGeom prst="rect">
            <a:avLst/>
          </a:prstGeom>
          <a:noFill/>
        </p:spPr>
        <p:txBody>
          <a:bodyPr wrap="square" rtlCol="0">
            <a:spAutoFit/>
          </a:bodyPr>
          <a:lstStyle/>
          <a:p>
            <a:r>
              <a:rPr lang="fr-FR" u="sng" dirty="0"/>
              <a:t>Centrer – réduire </a:t>
            </a:r>
            <a:r>
              <a:rPr lang="fr-FR" dirty="0"/>
              <a:t>les variables: </a:t>
            </a:r>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00" y="4046824"/>
            <a:ext cx="2924175" cy="323850"/>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600" y="4485716"/>
            <a:ext cx="2381250" cy="1171575"/>
          </a:xfrm>
          <a:prstGeom prst="rect">
            <a:avLst/>
          </a:prstGeom>
        </p:spPr>
      </p:pic>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9899" y="4449591"/>
            <a:ext cx="1971675" cy="1152525"/>
          </a:xfrm>
          <a:prstGeom prst="rect">
            <a:avLst/>
          </a:prstGeom>
        </p:spPr>
      </p:pic>
      <p:sp>
        <p:nvSpPr>
          <p:cNvPr id="16" name="ZoneTexte 15"/>
          <p:cNvSpPr txBox="1"/>
          <p:nvPr/>
        </p:nvSpPr>
        <p:spPr>
          <a:xfrm>
            <a:off x="244437" y="6277286"/>
            <a:ext cx="1954233" cy="369332"/>
          </a:xfrm>
          <a:prstGeom prst="rect">
            <a:avLst/>
          </a:prstGeom>
          <a:noFill/>
        </p:spPr>
        <p:txBody>
          <a:bodyPr wrap="square" rtlCol="0">
            <a:spAutoFit/>
          </a:bodyPr>
          <a:lstStyle/>
          <a:p>
            <a:r>
              <a:rPr lang="fr-FR" dirty="0"/>
              <a:t>Ca va mieux!</a:t>
            </a:r>
          </a:p>
        </p:txBody>
      </p:sp>
      <p:pic>
        <p:nvPicPr>
          <p:cNvPr id="2" name="Imag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404" y="392079"/>
            <a:ext cx="6467475" cy="1285875"/>
          </a:xfrm>
          <a:prstGeom prst="rect">
            <a:avLst/>
          </a:prstGeom>
        </p:spPr>
      </p:pic>
      <p:pic>
        <p:nvPicPr>
          <p:cNvPr id="3" name="Imag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657" y="5905811"/>
            <a:ext cx="6610350" cy="371475"/>
          </a:xfrm>
          <a:prstGeom prst="rect">
            <a:avLst/>
          </a:prstGeom>
        </p:spPr>
      </p:pic>
      <p:sp>
        <p:nvSpPr>
          <p:cNvPr id="4" name="Espace réservé du numéro de diapositive 3">
            <a:extLst>
              <a:ext uri="{FF2B5EF4-FFF2-40B4-BE49-F238E27FC236}">
                <a16:creationId xmlns:a16="http://schemas.microsoft.com/office/drawing/2014/main" id="{A2A1EB99-64BC-4F71-BF79-7DB5033A8BA6}"/>
              </a:ext>
            </a:extLst>
          </p:cNvPr>
          <p:cNvSpPr>
            <a:spLocks noGrp="1"/>
          </p:cNvSpPr>
          <p:nvPr>
            <p:ph type="sldNum" sz="quarter" idx="12"/>
          </p:nvPr>
        </p:nvSpPr>
        <p:spPr/>
        <p:txBody>
          <a:bodyPr/>
          <a:lstStyle/>
          <a:p>
            <a:fld id="{6697765D-F622-4BC4-AC55-80A3CC4A834C}" type="slidenum">
              <a:rPr lang="fr-FR" smtClean="0"/>
              <a:pPr/>
              <a:t>39</a:t>
            </a:fld>
            <a:endParaRPr lang="fr-FR"/>
          </a:p>
        </p:txBody>
      </p:sp>
    </p:spTree>
    <p:extLst>
      <p:ext uri="{BB962C8B-B14F-4D97-AF65-F5344CB8AC3E}">
        <p14:creationId xmlns:p14="http://schemas.microsoft.com/office/powerpoint/2010/main" val="71421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CE43A33-A1E8-3CF4-222D-AF9DC1798874}"/>
              </a:ext>
            </a:extLst>
          </p:cNvPr>
          <p:cNvSpPr>
            <a:spLocks noGrp="1"/>
          </p:cNvSpPr>
          <p:nvPr>
            <p:ph type="sldNum" sz="quarter" idx="12"/>
          </p:nvPr>
        </p:nvSpPr>
        <p:spPr/>
        <p:txBody>
          <a:bodyPr/>
          <a:lstStyle/>
          <a:p>
            <a:fld id="{6697765D-F622-4BC4-AC55-80A3CC4A834C}" type="slidenum">
              <a:rPr lang="fr-FR" smtClean="0"/>
              <a:pPr/>
              <a:t>4</a:t>
            </a:fld>
            <a:endParaRPr lang="fr-FR"/>
          </a:p>
        </p:txBody>
      </p:sp>
      <p:grpSp>
        <p:nvGrpSpPr>
          <p:cNvPr id="5" name="Groupe 4">
            <a:extLst>
              <a:ext uri="{FF2B5EF4-FFF2-40B4-BE49-F238E27FC236}">
                <a16:creationId xmlns:a16="http://schemas.microsoft.com/office/drawing/2014/main" id="{CE33CC2C-5D53-3B91-8DA3-0BB1C6CFB046}"/>
              </a:ext>
            </a:extLst>
          </p:cNvPr>
          <p:cNvGrpSpPr/>
          <p:nvPr/>
        </p:nvGrpSpPr>
        <p:grpSpPr>
          <a:xfrm>
            <a:off x="1316625" y="1632446"/>
            <a:ext cx="6529799" cy="4031257"/>
            <a:chOff x="1112317" y="2978557"/>
            <a:chExt cx="7688734" cy="4694903"/>
          </a:xfrm>
        </p:grpSpPr>
        <p:pic>
          <p:nvPicPr>
            <p:cNvPr id="6" name="Image 5">
              <a:extLst>
                <a:ext uri="{FF2B5EF4-FFF2-40B4-BE49-F238E27FC236}">
                  <a16:creationId xmlns:a16="http://schemas.microsoft.com/office/drawing/2014/main" id="{85D5323A-9F51-353C-1B0F-79426828C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317" y="2978557"/>
              <a:ext cx="4886928" cy="2330584"/>
            </a:xfrm>
            <a:prstGeom prst="rect">
              <a:avLst/>
            </a:prstGeom>
            <a:ln w="9525">
              <a:solidFill>
                <a:schemeClr val="tx1"/>
              </a:solidFill>
            </a:ln>
          </p:spPr>
        </p:pic>
        <p:cxnSp>
          <p:nvCxnSpPr>
            <p:cNvPr id="7" name="Connecteur droit 6">
              <a:extLst>
                <a:ext uri="{FF2B5EF4-FFF2-40B4-BE49-F238E27FC236}">
                  <a16:creationId xmlns:a16="http://schemas.microsoft.com/office/drawing/2014/main" id="{3D7D8791-F9EA-D001-81F9-F9ED21531D17}"/>
                </a:ext>
              </a:extLst>
            </p:cNvPr>
            <p:cNvCxnSpPr/>
            <p:nvPr/>
          </p:nvCxnSpPr>
          <p:spPr>
            <a:xfrm>
              <a:off x="1682404"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76443BB2-B8EF-CC8F-72D5-F06BDFD24B24}"/>
                </a:ext>
              </a:extLst>
            </p:cNvPr>
            <p:cNvCxnSpPr/>
            <p:nvPr/>
          </p:nvCxnSpPr>
          <p:spPr>
            <a:xfrm>
              <a:off x="1115150"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AF429C53-3437-4633-7A48-6207089465AA}"/>
                </a:ext>
              </a:extLst>
            </p:cNvPr>
            <p:cNvCxnSpPr/>
            <p:nvPr/>
          </p:nvCxnSpPr>
          <p:spPr>
            <a:xfrm>
              <a:off x="2250447"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1844B8BC-473D-124D-B903-F6B7E8CD9A7F}"/>
                </a:ext>
              </a:extLst>
            </p:cNvPr>
            <p:cNvCxnSpPr/>
            <p:nvPr/>
          </p:nvCxnSpPr>
          <p:spPr>
            <a:xfrm>
              <a:off x="2819907"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4E4EAA07-CDBD-9AEB-8B57-048AE1A07DC1}"/>
                </a:ext>
              </a:extLst>
            </p:cNvPr>
            <p:cNvCxnSpPr/>
            <p:nvPr/>
          </p:nvCxnSpPr>
          <p:spPr>
            <a:xfrm>
              <a:off x="3387950"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12F326A-0DB7-5D48-65B5-1FCB60952E8D}"/>
                </a:ext>
              </a:extLst>
            </p:cNvPr>
            <p:cNvCxnSpPr/>
            <p:nvPr/>
          </p:nvCxnSpPr>
          <p:spPr>
            <a:xfrm>
              <a:off x="3954577"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102A6858-1B09-642A-C3BA-DE15D64D49A2}"/>
                </a:ext>
              </a:extLst>
            </p:cNvPr>
            <p:cNvCxnSpPr/>
            <p:nvPr/>
          </p:nvCxnSpPr>
          <p:spPr>
            <a:xfrm>
              <a:off x="4522620"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976E5AEF-6863-2E1E-5CED-C4F061401F5B}"/>
                </a:ext>
              </a:extLst>
            </p:cNvPr>
            <p:cNvCxnSpPr/>
            <p:nvPr/>
          </p:nvCxnSpPr>
          <p:spPr>
            <a:xfrm>
              <a:off x="5092080"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01346565-695A-5AA8-2A58-3279B9392B3C}"/>
                </a:ext>
              </a:extLst>
            </p:cNvPr>
            <p:cNvCxnSpPr/>
            <p:nvPr/>
          </p:nvCxnSpPr>
          <p:spPr>
            <a:xfrm>
              <a:off x="5660123"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6B365AFD-CC90-145F-31B1-523F9509B21F}"/>
                </a:ext>
              </a:extLst>
            </p:cNvPr>
            <p:cNvCxnSpPr/>
            <p:nvPr/>
          </p:nvCxnSpPr>
          <p:spPr>
            <a:xfrm flipH="1" flipV="1">
              <a:off x="1112317" y="3269703"/>
              <a:ext cx="4886929" cy="0"/>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57D7D79-563A-166A-2BF1-38CDADD04892}"/>
                </a:ext>
              </a:extLst>
            </p:cNvPr>
            <p:cNvCxnSpPr/>
            <p:nvPr/>
          </p:nvCxnSpPr>
          <p:spPr>
            <a:xfrm flipH="1" flipV="1">
              <a:off x="1124205" y="3767278"/>
              <a:ext cx="4886929" cy="0"/>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0CC3297A-481A-2B14-F9EF-C849E8C9E05D}"/>
                </a:ext>
              </a:extLst>
            </p:cNvPr>
            <p:cNvCxnSpPr/>
            <p:nvPr/>
          </p:nvCxnSpPr>
          <p:spPr>
            <a:xfrm flipH="1" flipV="1">
              <a:off x="1124205" y="4273100"/>
              <a:ext cx="4886929" cy="0"/>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5C8542B7-20F2-A6C7-1D01-B1A6063F98C3}"/>
                </a:ext>
              </a:extLst>
            </p:cNvPr>
            <p:cNvCxnSpPr/>
            <p:nvPr/>
          </p:nvCxnSpPr>
          <p:spPr>
            <a:xfrm flipH="1" flipV="1">
              <a:off x="1124205" y="4799539"/>
              <a:ext cx="4886929" cy="0"/>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1404E06-6C08-AAB7-939D-AE2F38879551}"/>
                </a:ext>
              </a:extLst>
            </p:cNvPr>
            <p:cNvSpPr/>
            <p:nvPr/>
          </p:nvSpPr>
          <p:spPr>
            <a:xfrm>
              <a:off x="2250447" y="3269703"/>
              <a:ext cx="569460" cy="4975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513795A5-928D-51C3-C91F-8EABC7F32460}"/>
                </a:ext>
              </a:extLst>
            </p:cNvPr>
            <p:cNvSpPr/>
            <p:nvPr/>
          </p:nvSpPr>
          <p:spPr>
            <a:xfrm>
              <a:off x="3386733" y="4273100"/>
              <a:ext cx="569460" cy="5264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52179506-EB2E-65BB-C093-263AE1D6C4A0}"/>
                </a:ext>
              </a:extLst>
            </p:cNvPr>
            <p:cNvSpPr/>
            <p:nvPr/>
          </p:nvSpPr>
          <p:spPr>
            <a:xfrm>
              <a:off x="4521912" y="4273100"/>
              <a:ext cx="569460" cy="5264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0DC8415D-10FE-B949-C2DE-B756EAD46F6F}"/>
                </a:ext>
              </a:extLst>
            </p:cNvPr>
            <p:cNvSpPr/>
            <p:nvPr/>
          </p:nvSpPr>
          <p:spPr>
            <a:xfrm>
              <a:off x="2250447" y="3775344"/>
              <a:ext cx="569460" cy="497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37F00193-36D1-012B-7CA5-BB1F1A1A7103}"/>
                </a:ext>
              </a:extLst>
            </p:cNvPr>
            <p:cNvSpPr/>
            <p:nvPr/>
          </p:nvSpPr>
          <p:spPr>
            <a:xfrm>
              <a:off x="3386733" y="3269702"/>
              <a:ext cx="569460" cy="489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5" name="Image 24">
              <a:extLst>
                <a:ext uri="{FF2B5EF4-FFF2-40B4-BE49-F238E27FC236}">
                  <a16:creationId xmlns:a16="http://schemas.microsoft.com/office/drawing/2014/main" id="{A3FDBC4E-5FDB-A5C7-5BDC-643C6E67F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162" y="5835579"/>
              <a:ext cx="1428750" cy="1552575"/>
            </a:xfrm>
            <a:prstGeom prst="rect">
              <a:avLst/>
            </a:prstGeom>
          </p:spPr>
        </p:pic>
        <p:sp>
          <p:nvSpPr>
            <p:cNvPr id="26" name="Rectangle 25">
              <a:extLst>
                <a:ext uri="{FF2B5EF4-FFF2-40B4-BE49-F238E27FC236}">
                  <a16:creationId xmlns:a16="http://schemas.microsoft.com/office/drawing/2014/main" id="{30D96EC4-6D42-697B-E12E-08803FF0445A}"/>
                </a:ext>
              </a:extLst>
            </p:cNvPr>
            <p:cNvSpPr/>
            <p:nvPr/>
          </p:nvSpPr>
          <p:spPr>
            <a:xfrm rot="10750139">
              <a:off x="3939182" y="6333027"/>
              <a:ext cx="176901" cy="412401"/>
            </a:xfrm>
            <a:prstGeom prst="rect">
              <a:avLst/>
            </a:prstGeom>
            <a:noFill/>
            <a:ln w="63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Connecteur droit 26">
              <a:extLst>
                <a:ext uri="{FF2B5EF4-FFF2-40B4-BE49-F238E27FC236}">
                  <a16:creationId xmlns:a16="http://schemas.microsoft.com/office/drawing/2014/main" id="{18D12FFD-0451-93E6-7A41-C4A377AD2B4A}"/>
                </a:ext>
              </a:extLst>
            </p:cNvPr>
            <p:cNvCxnSpPr/>
            <p:nvPr/>
          </p:nvCxnSpPr>
          <p:spPr>
            <a:xfrm>
              <a:off x="3386733" y="4799539"/>
              <a:ext cx="357283" cy="13478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1A01AD0B-2BF6-DC68-F951-75E0EBE24BB6}"/>
                </a:ext>
              </a:extLst>
            </p:cNvPr>
            <p:cNvCxnSpPr/>
            <p:nvPr/>
          </p:nvCxnSpPr>
          <p:spPr>
            <a:xfrm flipH="1">
              <a:off x="3750767" y="4778922"/>
              <a:ext cx="202196" cy="13652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6FCDF9B1-E6B0-86B9-1DEB-E69391493935}"/>
                </a:ext>
              </a:extLst>
            </p:cNvPr>
            <p:cNvSpPr txBox="1"/>
            <p:nvPr/>
          </p:nvSpPr>
          <p:spPr>
            <a:xfrm>
              <a:off x="6020188" y="3814040"/>
              <a:ext cx="1703543" cy="967800"/>
            </a:xfrm>
            <a:prstGeom prst="rect">
              <a:avLst/>
            </a:prstGeom>
            <a:noFill/>
          </p:spPr>
          <p:txBody>
            <a:bodyPr wrap="square" rtlCol="0">
              <a:spAutoFit/>
            </a:bodyPr>
            <a:lstStyle/>
            <a:p>
              <a:r>
                <a:rPr lang="fr-FR" sz="1200" dirty="0"/>
                <a:t>strate 1 : tirage aléatoire de 5 </a:t>
              </a:r>
              <a:r>
                <a:rPr lang="fr-FR" sz="1200" dirty="0" err="1"/>
                <a:t>quadrats</a:t>
              </a:r>
              <a:r>
                <a:rPr lang="fr-FR" sz="1200" dirty="0"/>
                <a:t> dans une grille</a:t>
              </a:r>
            </a:p>
          </p:txBody>
        </p:sp>
        <p:sp>
          <p:nvSpPr>
            <p:cNvPr id="30" name="ZoneTexte 29">
              <a:extLst>
                <a:ext uri="{FF2B5EF4-FFF2-40B4-BE49-F238E27FC236}">
                  <a16:creationId xmlns:a16="http://schemas.microsoft.com/office/drawing/2014/main" id="{B30ABC3F-5C23-665A-DB87-2A8F59239C10}"/>
                </a:ext>
              </a:extLst>
            </p:cNvPr>
            <p:cNvSpPr txBox="1"/>
            <p:nvPr/>
          </p:nvSpPr>
          <p:spPr>
            <a:xfrm>
              <a:off x="4594147" y="5892897"/>
              <a:ext cx="1703543" cy="752733"/>
            </a:xfrm>
            <a:prstGeom prst="rect">
              <a:avLst/>
            </a:prstGeom>
            <a:noFill/>
          </p:spPr>
          <p:txBody>
            <a:bodyPr wrap="square" rtlCol="0">
              <a:spAutoFit/>
            </a:bodyPr>
            <a:lstStyle/>
            <a:p>
              <a:r>
                <a:rPr lang="fr-FR" sz="1200" dirty="0"/>
                <a:t>strate 2 : tirage aléatoire de 3 zones dans un </a:t>
              </a:r>
              <a:r>
                <a:rPr lang="fr-FR" sz="1200" dirty="0" err="1"/>
                <a:t>quadrat</a:t>
              </a:r>
              <a:endParaRPr lang="fr-FR" sz="1200" dirty="0"/>
            </a:p>
          </p:txBody>
        </p:sp>
        <p:grpSp>
          <p:nvGrpSpPr>
            <p:cNvPr id="31" name="Groupe 30">
              <a:extLst>
                <a:ext uri="{FF2B5EF4-FFF2-40B4-BE49-F238E27FC236}">
                  <a16:creationId xmlns:a16="http://schemas.microsoft.com/office/drawing/2014/main" id="{92B08A64-293D-65D0-567A-0BA4EBFA915A}"/>
                </a:ext>
              </a:extLst>
            </p:cNvPr>
            <p:cNvGrpSpPr/>
            <p:nvPr/>
          </p:nvGrpSpPr>
          <p:grpSpPr>
            <a:xfrm rot="553757">
              <a:off x="5246624" y="6862417"/>
              <a:ext cx="1505242" cy="617689"/>
              <a:chOff x="4663727" y="5036820"/>
              <a:chExt cx="510253" cy="217046"/>
            </a:xfrm>
            <a:solidFill>
              <a:srgbClr val="AED3E2"/>
            </a:solidFill>
          </p:grpSpPr>
          <p:sp>
            <p:nvSpPr>
              <p:cNvPr id="37" name="Rectangle 36">
                <a:extLst>
                  <a:ext uri="{FF2B5EF4-FFF2-40B4-BE49-F238E27FC236}">
                    <a16:creationId xmlns:a16="http://schemas.microsoft.com/office/drawing/2014/main" id="{BF7212BD-05ED-72E6-018C-C96646CB2723}"/>
                  </a:ext>
                </a:extLst>
              </p:cNvPr>
              <p:cNvSpPr/>
              <p:nvPr/>
            </p:nvSpPr>
            <p:spPr>
              <a:xfrm rot="15195385">
                <a:off x="4830047" y="4884486"/>
                <a:ext cx="177614" cy="510253"/>
              </a:xfrm>
              <a:prstGeom prst="rect">
                <a:avLst/>
              </a:prstGeom>
              <a:grpFill/>
              <a:ln w="63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37">
                <a:extLst>
                  <a:ext uri="{FF2B5EF4-FFF2-40B4-BE49-F238E27FC236}">
                    <a16:creationId xmlns:a16="http://schemas.microsoft.com/office/drawing/2014/main" id="{92F49BFF-9140-FF1D-A59F-A1268CEE6EB2}"/>
                  </a:ext>
                </a:extLst>
              </p:cNvPr>
              <p:cNvCxnSpPr/>
              <p:nvPr/>
            </p:nvCxnSpPr>
            <p:spPr>
              <a:xfrm flipV="1">
                <a:off x="4832977" y="5097140"/>
                <a:ext cx="0" cy="12912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892326B5-EB6C-FB1C-FCBD-1A01C60F681F}"/>
                  </a:ext>
                </a:extLst>
              </p:cNvPr>
              <p:cNvCxnSpPr/>
              <p:nvPr/>
            </p:nvCxnSpPr>
            <p:spPr>
              <a:xfrm flipH="1" flipV="1">
                <a:off x="4832977" y="5097139"/>
                <a:ext cx="100587" cy="9940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D900C5FB-1E41-4BF4-7A52-398158F116DF}"/>
                  </a:ext>
                </a:extLst>
              </p:cNvPr>
              <p:cNvCxnSpPr/>
              <p:nvPr/>
            </p:nvCxnSpPr>
            <p:spPr>
              <a:xfrm flipV="1">
                <a:off x="4732389" y="5124737"/>
                <a:ext cx="0" cy="12912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0A7CAE13-DEFA-C7A4-F4D2-FD181B325B0E}"/>
                  </a:ext>
                </a:extLst>
              </p:cNvPr>
              <p:cNvCxnSpPr/>
              <p:nvPr/>
            </p:nvCxnSpPr>
            <p:spPr>
              <a:xfrm flipH="1" flipV="1">
                <a:off x="4732389" y="5124737"/>
                <a:ext cx="100587" cy="9940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0E9D7C21-4DC7-0E7D-8744-016DF38423F2}"/>
                  </a:ext>
                </a:extLst>
              </p:cNvPr>
              <p:cNvCxnSpPr/>
              <p:nvPr/>
            </p:nvCxnSpPr>
            <p:spPr>
              <a:xfrm flipV="1">
                <a:off x="5034152" y="5036820"/>
                <a:ext cx="0" cy="12912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D7B329AE-C01E-BFAE-FCF7-6701C7E86E0F}"/>
                  </a:ext>
                </a:extLst>
              </p:cNvPr>
              <p:cNvCxnSpPr/>
              <p:nvPr/>
            </p:nvCxnSpPr>
            <p:spPr>
              <a:xfrm flipH="1" flipV="1">
                <a:off x="5034152" y="5036820"/>
                <a:ext cx="100587" cy="9940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098FEEA6-235E-C21A-D85F-F246EC920414}"/>
                  </a:ext>
                </a:extLst>
              </p:cNvPr>
              <p:cNvCxnSpPr/>
              <p:nvPr/>
            </p:nvCxnSpPr>
            <p:spPr>
              <a:xfrm flipV="1">
                <a:off x="4933564" y="5064418"/>
                <a:ext cx="0" cy="12912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815F6335-5990-2527-0615-60315E306F94}"/>
                  </a:ext>
                </a:extLst>
              </p:cNvPr>
              <p:cNvCxnSpPr/>
              <p:nvPr/>
            </p:nvCxnSpPr>
            <p:spPr>
              <a:xfrm flipH="1" flipV="1">
                <a:off x="4933564" y="5064417"/>
                <a:ext cx="100587" cy="9940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3A615ACB-4FA9-2C33-A4C6-951801A89A01}"/>
                </a:ext>
              </a:extLst>
            </p:cNvPr>
            <p:cNvSpPr/>
            <p:nvPr/>
          </p:nvSpPr>
          <p:spPr>
            <a:xfrm rot="13635524">
              <a:off x="3471729" y="6200760"/>
              <a:ext cx="176901" cy="412401"/>
            </a:xfrm>
            <a:prstGeom prst="rect">
              <a:avLst/>
            </a:prstGeom>
            <a:noFill/>
            <a:ln w="63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0E9AD955-AC6A-3FF8-F0BB-E60565E5D5D4}"/>
                </a:ext>
              </a:extLst>
            </p:cNvPr>
            <p:cNvSpPr/>
            <p:nvPr/>
          </p:nvSpPr>
          <p:spPr>
            <a:xfrm rot="15699674">
              <a:off x="3558666" y="6577799"/>
              <a:ext cx="176901" cy="412401"/>
            </a:xfrm>
            <a:prstGeom prst="rect">
              <a:avLst/>
            </a:prstGeom>
            <a:noFill/>
            <a:ln w="63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4" name="Connecteur droit 33">
              <a:extLst>
                <a:ext uri="{FF2B5EF4-FFF2-40B4-BE49-F238E27FC236}">
                  <a16:creationId xmlns:a16="http://schemas.microsoft.com/office/drawing/2014/main" id="{A3A7F6DB-2F71-009E-C769-E895FE25702C}"/>
                </a:ext>
              </a:extLst>
            </p:cNvPr>
            <p:cNvCxnSpPr/>
            <p:nvPr/>
          </p:nvCxnSpPr>
          <p:spPr>
            <a:xfrm>
              <a:off x="3863965" y="6843421"/>
              <a:ext cx="1431526" cy="6607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DC92596D-91C5-F937-2F58-8F91130856F8}"/>
                </a:ext>
              </a:extLst>
            </p:cNvPr>
            <p:cNvCxnSpPr/>
            <p:nvPr/>
          </p:nvCxnSpPr>
          <p:spPr>
            <a:xfrm>
              <a:off x="3855422" y="6843421"/>
              <a:ext cx="1367231" cy="170218"/>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7462FF2B-A6FC-085D-7224-1F57C4550698}"/>
                </a:ext>
              </a:extLst>
            </p:cNvPr>
            <p:cNvSpPr txBox="1"/>
            <p:nvPr/>
          </p:nvSpPr>
          <p:spPr>
            <a:xfrm>
              <a:off x="6788668" y="6705660"/>
              <a:ext cx="2012383" cy="967800"/>
            </a:xfrm>
            <a:prstGeom prst="rect">
              <a:avLst/>
            </a:prstGeom>
            <a:noFill/>
          </p:spPr>
          <p:txBody>
            <a:bodyPr wrap="square" rtlCol="0">
              <a:spAutoFit/>
            </a:bodyPr>
            <a:lstStyle/>
            <a:p>
              <a:r>
                <a:rPr lang="fr-FR" sz="1200" dirty="0"/>
                <a:t>strate 3 : échantillonnage systématique par 8 </a:t>
              </a:r>
              <a:r>
                <a:rPr lang="fr-FR" sz="1200" dirty="0" err="1"/>
                <a:t>transects</a:t>
              </a:r>
              <a:r>
                <a:rPr lang="fr-FR" sz="1200" dirty="0"/>
                <a:t> en ciseaux</a:t>
              </a:r>
            </a:p>
          </p:txBody>
        </p:sp>
      </p:grpSp>
      <p:sp>
        <p:nvSpPr>
          <p:cNvPr id="46" name="Titre 1">
            <a:extLst>
              <a:ext uri="{FF2B5EF4-FFF2-40B4-BE49-F238E27FC236}">
                <a16:creationId xmlns:a16="http://schemas.microsoft.com/office/drawing/2014/main" id="{8BE03FB1-3128-8ABB-5752-2C8D6512664F}"/>
              </a:ext>
            </a:extLst>
          </p:cNvPr>
          <p:cNvSpPr>
            <a:spLocks noGrp="1"/>
          </p:cNvSpPr>
          <p:nvPr>
            <p:ph type="title"/>
          </p:nvPr>
        </p:nvSpPr>
        <p:spPr>
          <a:xfrm>
            <a:off x="292744" y="472499"/>
            <a:ext cx="7886700" cy="994172"/>
          </a:xfrm>
        </p:spPr>
        <p:txBody>
          <a:bodyPr>
            <a:noAutofit/>
          </a:bodyPr>
          <a:lstStyle/>
          <a:p>
            <a:r>
              <a:rPr lang="fr-FR" sz="3200" dirty="0"/>
              <a:t>Un exemple d’échantillonnage stratifié</a:t>
            </a:r>
          </a:p>
        </p:txBody>
      </p:sp>
    </p:spTree>
    <p:extLst>
      <p:ext uri="{BB962C8B-B14F-4D97-AF65-F5344CB8AC3E}">
        <p14:creationId xmlns:p14="http://schemas.microsoft.com/office/powerpoint/2010/main" val="40455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577922" y="737236"/>
            <a:ext cx="7887984" cy="738664"/>
          </a:xfrm>
          <a:prstGeom prst="rect">
            <a:avLst/>
          </a:prstGeom>
          <a:solidFill>
            <a:schemeClr val="bg1">
              <a:lumMod val="85000"/>
            </a:schemeClr>
          </a:solidFill>
        </p:spPr>
        <p:txBody>
          <a:bodyPr wrap="square" rtlCol="0">
            <a:spAutoFit/>
          </a:bodyPr>
          <a:lstStyle/>
          <a:p>
            <a:r>
              <a:rPr lang="fr-FR" dirty="0"/>
              <a:t>Prenez l’habitude de </a:t>
            </a:r>
            <a:r>
              <a:rPr lang="fr-FR" sz="2400" dirty="0"/>
              <a:t>centrer-réduire </a:t>
            </a:r>
            <a:r>
              <a:rPr lang="fr-FR" dirty="0"/>
              <a:t>les variables explicatives</a:t>
            </a:r>
            <a:r>
              <a:rPr lang="fr-FR" sz="2400" dirty="0"/>
              <a:t> </a:t>
            </a:r>
            <a:r>
              <a:rPr lang="fr-FR" dirty="0"/>
              <a:t>pour les modèles complexes</a:t>
            </a:r>
          </a:p>
        </p:txBody>
      </p:sp>
      <p:sp>
        <p:nvSpPr>
          <p:cNvPr id="5" name="ZoneTexte 4"/>
          <p:cNvSpPr txBox="1"/>
          <p:nvPr/>
        </p:nvSpPr>
        <p:spPr>
          <a:xfrm>
            <a:off x="840501" y="2174030"/>
            <a:ext cx="7448764" cy="923330"/>
          </a:xfrm>
          <a:prstGeom prst="rect">
            <a:avLst/>
          </a:prstGeom>
          <a:noFill/>
        </p:spPr>
        <p:txBody>
          <a:bodyPr wrap="square" rtlCol="0">
            <a:spAutoFit/>
          </a:bodyPr>
          <a:lstStyle/>
          <a:p>
            <a:pPr marL="285750" indent="-285750">
              <a:buFontTx/>
              <a:buChar char="-"/>
            </a:pPr>
            <a:r>
              <a:rPr lang="fr-FR" dirty="0"/>
              <a:t>Meilleures propriétés numériques</a:t>
            </a:r>
          </a:p>
          <a:p>
            <a:endParaRPr lang="fr-FR" dirty="0"/>
          </a:p>
          <a:p>
            <a:pPr marL="285750" indent="-285750">
              <a:buFontTx/>
              <a:buChar char="-"/>
            </a:pPr>
            <a:r>
              <a:rPr lang="fr-FR" dirty="0"/>
              <a:t>Comparaison directe des magnitudes entre coefficients</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501" y="3926156"/>
            <a:ext cx="7134225" cy="2381250"/>
          </a:xfrm>
          <a:prstGeom prst="rect">
            <a:avLst/>
          </a:prstGeom>
        </p:spPr>
      </p:pic>
      <p:sp>
        <p:nvSpPr>
          <p:cNvPr id="2" name="Espace réservé du numéro de diapositive 1">
            <a:extLst>
              <a:ext uri="{FF2B5EF4-FFF2-40B4-BE49-F238E27FC236}">
                <a16:creationId xmlns:a16="http://schemas.microsoft.com/office/drawing/2014/main" id="{2CD77427-8155-439A-A541-0596D5DC6654}"/>
              </a:ext>
            </a:extLst>
          </p:cNvPr>
          <p:cNvSpPr>
            <a:spLocks noGrp="1"/>
          </p:cNvSpPr>
          <p:nvPr>
            <p:ph type="sldNum" sz="quarter" idx="12"/>
          </p:nvPr>
        </p:nvSpPr>
        <p:spPr/>
        <p:txBody>
          <a:bodyPr/>
          <a:lstStyle/>
          <a:p>
            <a:fld id="{6697765D-F622-4BC4-AC55-80A3CC4A834C}" type="slidenum">
              <a:rPr lang="fr-FR" smtClean="0"/>
              <a:pPr/>
              <a:t>40</a:t>
            </a:fld>
            <a:endParaRPr lang="fr-FR"/>
          </a:p>
        </p:txBody>
      </p:sp>
    </p:spTree>
    <p:extLst>
      <p:ext uri="{BB962C8B-B14F-4D97-AF65-F5344CB8AC3E}">
        <p14:creationId xmlns:p14="http://schemas.microsoft.com/office/powerpoint/2010/main" val="28279277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46" y="160867"/>
            <a:ext cx="6838422" cy="5237187"/>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845" y="5553075"/>
            <a:ext cx="7496175" cy="1304925"/>
          </a:xfrm>
          <a:prstGeom prst="rect">
            <a:avLst/>
          </a:prstGeom>
        </p:spPr>
      </p:pic>
      <p:cxnSp>
        <p:nvCxnSpPr>
          <p:cNvPr id="8" name="Connecteur droit avec flèche 7"/>
          <p:cNvCxnSpPr/>
          <p:nvPr/>
        </p:nvCxnSpPr>
        <p:spPr>
          <a:xfrm flipH="1">
            <a:off x="3124200" y="1557867"/>
            <a:ext cx="1498600" cy="6688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4732867" y="889969"/>
            <a:ext cx="3632200" cy="1200329"/>
          </a:xfrm>
          <a:prstGeom prst="rect">
            <a:avLst/>
          </a:prstGeom>
          <a:noFill/>
        </p:spPr>
        <p:txBody>
          <a:bodyPr wrap="square" rtlCol="0">
            <a:spAutoFit/>
          </a:bodyPr>
          <a:lstStyle/>
          <a:p>
            <a:r>
              <a:rPr lang="fr-FR" sz="1200" dirty="0" err="1"/>
              <a:t>glmer</a:t>
            </a:r>
            <a:r>
              <a:rPr lang="fr-FR" sz="1200" dirty="0"/>
              <a:t> n’affiche que la variance inter-blocs (comparer avec exemple précédent)</a:t>
            </a:r>
          </a:p>
          <a:p>
            <a:r>
              <a:rPr lang="fr-FR" sz="1200" i="1" dirty="0"/>
              <a:t>ici elle est quasi nulle </a:t>
            </a:r>
            <a:r>
              <a:rPr lang="fr-FR" sz="1200" i="1" dirty="0">
                <a:sym typeface="Wingdings" panose="05000000000000000000" pitchFamily="2" charset="2"/>
              </a:rPr>
              <a:t> cela ne veut pas dire que l’effet massif n’a pas besoin d’être contrôlé, mais qu’en moyenne il n’y a pas de différence résiduelle d’un massif à l’autre</a:t>
            </a:r>
            <a:endParaRPr lang="fr-FR" sz="1200" i="1" dirty="0"/>
          </a:p>
        </p:txBody>
      </p:sp>
      <p:cxnSp>
        <p:nvCxnSpPr>
          <p:cNvPr id="11" name="Connecteur droit avec flèche 10"/>
          <p:cNvCxnSpPr/>
          <p:nvPr/>
        </p:nvCxnSpPr>
        <p:spPr>
          <a:xfrm flipH="1" flipV="1">
            <a:off x="4182533" y="3145366"/>
            <a:ext cx="13800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5562600" y="2433780"/>
            <a:ext cx="3632200" cy="1569660"/>
          </a:xfrm>
          <a:prstGeom prst="rect">
            <a:avLst/>
          </a:prstGeom>
          <a:noFill/>
        </p:spPr>
        <p:txBody>
          <a:bodyPr wrap="square" rtlCol="0">
            <a:spAutoFit/>
          </a:bodyPr>
          <a:lstStyle/>
          <a:p>
            <a:r>
              <a:rPr lang="fr-FR" sz="1200" dirty="0"/>
              <a:t>Attention : ce n’est pas parce que les p-values sont affichées qu’elles sont nécessairement plus fiables que sur les modèles mixtes gaussiens</a:t>
            </a:r>
          </a:p>
          <a:p>
            <a:r>
              <a:rPr lang="fr-FR" sz="1200" i="1" dirty="0"/>
              <a:t>vous pouvez vous y fier dans les modèles simples avec un fort </a:t>
            </a:r>
            <a:r>
              <a:rPr lang="fr-FR" sz="1200" i="1" dirty="0" err="1"/>
              <a:t>ddl</a:t>
            </a:r>
            <a:r>
              <a:rPr lang="fr-FR" sz="1200" i="1" dirty="0"/>
              <a:t> comme ici, mais à abandonner dès que les modèles se complexifient + l’intérêt biologique reste limité</a:t>
            </a:r>
          </a:p>
        </p:txBody>
      </p:sp>
      <p:cxnSp>
        <p:nvCxnSpPr>
          <p:cNvPr id="14" name="Connecteur droit avec flèche 13"/>
          <p:cNvCxnSpPr/>
          <p:nvPr/>
        </p:nvCxnSpPr>
        <p:spPr>
          <a:xfrm flipH="1" flipV="1">
            <a:off x="4284133" y="4931833"/>
            <a:ext cx="13800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5664200" y="4402093"/>
            <a:ext cx="3124200" cy="1015663"/>
          </a:xfrm>
          <a:prstGeom prst="rect">
            <a:avLst/>
          </a:prstGeom>
          <a:noFill/>
        </p:spPr>
        <p:txBody>
          <a:bodyPr wrap="square" rtlCol="0">
            <a:spAutoFit/>
          </a:bodyPr>
          <a:lstStyle/>
          <a:p>
            <a:r>
              <a:rPr lang="fr-FR" sz="1200" dirty="0"/>
              <a:t>Vérifier les corrélations entre effets fixes : une forte corrélation peut signer un défaut d’</a:t>
            </a:r>
            <a:r>
              <a:rPr lang="fr-FR" sz="1200" dirty="0" err="1"/>
              <a:t>identifiabilité</a:t>
            </a:r>
            <a:r>
              <a:rPr lang="fr-FR" sz="1200" dirty="0"/>
              <a:t> lié à une colinéarité trop forte ou un plan d’échantillonnage déséquilibré</a:t>
            </a:r>
          </a:p>
        </p:txBody>
      </p:sp>
      <p:sp>
        <p:nvSpPr>
          <p:cNvPr id="2" name="Espace réservé du numéro de diapositive 1">
            <a:extLst>
              <a:ext uri="{FF2B5EF4-FFF2-40B4-BE49-F238E27FC236}">
                <a16:creationId xmlns:a16="http://schemas.microsoft.com/office/drawing/2014/main" id="{B267B7CA-8CDF-4E77-B306-84631C5A65D3}"/>
              </a:ext>
            </a:extLst>
          </p:cNvPr>
          <p:cNvSpPr>
            <a:spLocks noGrp="1"/>
          </p:cNvSpPr>
          <p:nvPr>
            <p:ph type="sldNum" sz="quarter" idx="12"/>
          </p:nvPr>
        </p:nvSpPr>
        <p:spPr/>
        <p:txBody>
          <a:bodyPr/>
          <a:lstStyle/>
          <a:p>
            <a:fld id="{6697765D-F622-4BC4-AC55-80A3CC4A834C}" type="slidenum">
              <a:rPr lang="fr-FR" smtClean="0"/>
              <a:pPr/>
              <a:t>41</a:t>
            </a:fld>
            <a:endParaRPr lang="fr-FR"/>
          </a:p>
        </p:txBody>
      </p:sp>
    </p:spTree>
    <p:extLst>
      <p:ext uri="{BB962C8B-B14F-4D97-AF65-F5344CB8AC3E}">
        <p14:creationId xmlns:p14="http://schemas.microsoft.com/office/powerpoint/2010/main" val="3582220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143" y="0"/>
            <a:ext cx="7173713" cy="6858000"/>
          </a:xfrm>
          <a:prstGeom prst="rect">
            <a:avLst/>
          </a:prstGeom>
        </p:spPr>
      </p:pic>
      <p:sp>
        <p:nvSpPr>
          <p:cNvPr id="2" name="Espace réservé du numéro de diapositive 1">
            <a:extLst>
              <a:ext uri="{FF2B5EF4-FFF2-40B4-BE49-F238E27FC236}">
                <a16:creationId xmlns:a16="http://schemas.microsoft.com/office/drawing/2014/main" id="{21B3413E-2789-499D-A44F-B9ADA699D45D}"/>
              </a:ext>
            </a:extLst>
          </p:cNvPr>
          <p:cNvSpPr>
            <a:spLocks noGrp="1"/>
          </p:cNvSpPr>
          <p:nvPr>
            <p:ph type="sldNum" sz="quarter" idx="12"/>
          </p:nvPr>
        </p:nvSpPr>
        <p:spPr/>
        <p:txBody>
          <a:bodyPr/>
          <a:lstStyle/>
          <a:p>
            <a:fld id="{6697765D-F622-4BC4-AC55-80A3CC4A834C}" type="slidenum">
              <a:rPr lang="fr-FR" smtClean="0"/>
              <a:pPr/>
              <a:t>42</a:t>
            </a:fld>
            <a:endParaRPr lang="fr-FR"/>
          </a:p>
        </p:txBody>
      </p:sp>
    </p:spTree>
    <p:extLst>
      <p:ext uri="{BB962C8B-B14F-4D97-AF65-F5344CB8AC3E}">
        <p14:creationId xmlns:p14="http://schemas.microsoft.com/office/powerpoint/2010/main" val="277878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666" y="214714"/>
            <a:ext cx="6866667" cy="6428571"/>
          </a:xfrm>
          <a:prstGeom prst="rect">
            <a:avLst/>
          </a:prstGeom>
        </p:spPr>
      </p:pic>
      <p:sp>
        <p:nvSpPr>
          <p:cNvPr id="5" name="ZoneTexte 4"/>
          <p:cNvSpPr txBox="1"/>
          <p:nvPr/>
        </p:nvSpPr>
        <p:spPr>
          <a:xfrm>
            <a:off x="5012267" y="3767667"/>
            <a:ext cx="3479800" cy="2308324"/>
          </a:xfrm>
          <a:prstGeom prst="rect">
            <a:avLst/>
          </a:prstGeom>
          <a:noFill/>
        </p:spPr>
        <p:txBody>
          <a:bodyPr wrap="square" rtlCol="0">
            <a:spAutoFit/>
          </a:bodyPr>
          <a:lstStyle/>
          <a:p>
            <a:r>
              <a:rPr lang="fr-FR" dirty="0"/>
              <a:t>Attention à l’effet du mode de représentation graphique!!</a:t>
            </a:r>
          </a:p>
          <a:p>
            <a:endParaRPr lang="fr-FR" dirty="0"/>
          </a:p>
          <a:p>
            <a:r>
              <a:rPr lang="fr-FR" dirty="0"/>
              <a:t>Bien vérifier les options par défaut de vos packages de graphiques et les changer si besoin</a:t>
            </a:r>
          </a:p>
        </p:txBody>
      </p:sp>
      <p:sp>
        <p:nvSpPr>
          <p:cNvPr id="2" name="Espace réservé du numéro de diapositive 1">
            <a:extLst>
              <a:ext uri="{FF2B5EF4-FFF2-40B4-BE49-F238E27FC236}">
                <a16:creationId xmlns:a16="http://schemas.microsoft.com/office/drawing/2014/main" id="{4E06A45C-D39C-481B-95E7-5D0BD63F4061}"/>
              </a:ext>
            </a:extLst>
          </p:cNvPr>
          <p:cNvSpPr>
            <a:spLocks noGrp="1"/>
          </p:cNvSpPr>
          <p:nvPr>
            <p:ph type="sldNum" sz="quarter" idx="12"/>
          </p:nvPr>
        </p:nvSpPr>
        <p:spPr/>
        <p:txBody>
          <a:bodyPr/>
          <a:lstStyle/>
          <a:p>
            <a:fld id="{6697765D-F622-4BC4-AC55-80A3CC4A834C}" type="slidenum">
              <a:rPr lang="fr-FR" smtClean="0"/>
              <a:pPr/>
              <a:t>43</a:t>
            </a:fld>
            <a:endParaRPr lang="fr-FR"/>
          </a:p>
        </p:txBody>
      </p:sp>
    </p:spTree>
    <p:extLst>
      <p:ext uri="{BB962C8B-B14F-4D97-AF65-F5344CB8AC3E}">
        <p14:creationId xmlns:p14="http://schemas.microsoft.com/office/powerpoint/2010/main" val="1979521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Rectangle 10"/>
              <p:cNvSpPr/>
              <p:nvPr/>
            </p:nvSpPr>
            <p:spPr>
              <a:xfrm>
                <a:off x="6258584" y="1608714"/>
                <a:ext cx="1438920"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smtClean="0">
                              <a:latin typeface="Cambria Math" panose="02040503050406030204" pitchFamily="18" charset="0"/>
                              <a:ea typeface="Cambria Math" panose="02040503050406030204" pitchFamily="18" charset="0"/>
                            </a:rPr>
                            <m:t>𝜃</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rPr>
                        <m:t>𝑁</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b="0" i="1" smtClean="0">
                                  <a:latin typeface="Cambria Math" panose="02040503050406030204" pitchFamily="18" charset="0"/>
                                </a:rPr>
                                <m:t>𝑗</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𝜎</m:t>
                          </m:r>
                        </m:e>
                      </m:d>
                    </m:oMath>
                  </m:oMathPara>
                </a14:m>
                <a:endParaRPr lang="fr-FR" dirty="0"/>
              </a:p>
            </p:txBody>
          </p:sp>
        </mc:Choice>
        <mc:Fallback xmlns="">
          <p:sp>
            <p:nvSpPr>
              <p:cNvPr id="11" name="Rectangle 10"/>
              <p:cNvSpPr>
                <a:spLocks noRot="1" noChangeAspect="1" noMove="1" noResize="1" noEditPoints="1" noAdjustHandles="1" noChangeArrowheads="1" noChangeShapeType="1" noTextEdit="1"/>
              </p:cNvSpPr>
              <p:nvPr/>
            </p:nvSpPr>
            <p:spPr>
              <a:xfrm>
                <a:off x="6258584" y="1608714"/>
                <a:ext cx="1438920" cy="411395"/>
              </a:xfrm>
              <a:prstGeom prst="rect">
                <a:avLst/>
              </a:prstGeom>
              <a:blipFill rotWithShape="0">
                <a:blip r:embed="rId2"/>
                <a:stretch>
                  <a:fillRect b="-746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874544" y="2044195"/>
                <a:ext cx="1431256" cy="391646"/>
              </a:xfrm>
              <a:prstGeom prst="rect">
                <a:avLst/>
              </a:prstGeom>
            </p:spPr>
            <p:txBody>
              <a:bodyPr wrap="square">
                <a:spAutoFit/>
              </a:bodyPr>
              <a:lstStyle/>
              <a:p>
                <a14:m>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rPr>
                          <m:t>𝑗</m:t>
                        </m:r>
                      </m:sub>
                    </m:sSub>
                    <m:r>
                      <a:rPr lang="fr-FR" b="0" i="1" smtClean="0">
                        <a:latin typeface="Cambria Math" panose="02040503050406030204" pitchFamily="18" charset="0"/>
                      </a:rPr>
                      <m:t>~ </m:t>
                    </m:r>
                    <m:r>
                      <a:rPr lang="fr-FR" b="0" i="1" smtClean="0">
                        <a:latin typeface="Cambria Math" panose="02040503050406030204" pitchFamily="18" charset="0"/>
                      </a:rPr>
                      <m:t>𝑁</m:t>
                    </m:r>
                    <m:r>
                      <a:rPr lang="fr-FR" b="0" i="1" smtClean="0">
                        <a:latin typeface="Cambria Math" panose="02040503050406030204" pitchFamily="18" charset="0"/>
                      </a:rPr>
                      <m:t>(0,</m:t>
                    </m:r>
                  </m:oMath>
                </a14:m>
                <a:r>
                  <a:rPr lang="fr-FR" dirty="0">
                    <a:ea typeface="Cambria Math" panose="02040503050406030204" pitchFamily="18" charset="0"/>
                  </a:rPr>
                  <a:t> </a:t>
                </a:r>
                <a14:m>
                  <m:oMath xmlns:m="http://schemas.openxmlformats.org/officeDocument/2006/math">
                    <m:r>
                      <a:rPr lang="fr-FR" i="1">
                        <a:latin typeface="Cambria Math" panose="02040503050406030204" pitchFamily="18" charset="0"/>
                        <a:ea typeface="Cambria Math" panose="02040503050406030204" pitchFamily="18" charset="0"/>
                      </a:rPr>
                      <m:t>𝜎</m:t>
                    </m:r>
                  </m:oMath>
                </a14:m>
                <a:r>
                  <a:rPr lang="fr-FR" dirty="0"/>
                  <a:t>’)</a:t>
                </a:r>
              </a:p>
            </p:txBody>
          </p:sp>
        </mc:Choice>
        <mc:Fallback xmlns="">
          <p:sp>
            <p:nvSpPr>
              <p:cNvPr id="12" name="Rectangle 11"/>
              <p:cNvSpPr>
                <a:spLocks noRot="1" noChangeAspect="1" noMove="1" noResize="1" noEditPoints="1" noAdjustHandles="1" noChangeArrowheads="1" noChangeShapeType="1" noTextEdit="1"/>
              </p:cNvSpPr>
              <p:nvPr/>
            </p:nvSpPr>
            <p:spPr>
              <a:xfrm>
                <a:off x="6874544" y="2044195"/>
                <a:ext cx="1431256" cy="391646"/>
              </a:xfrm>
              <a:prstGeom prst="rect">
                <a:avLst/>
              </a:prstGeom>
              <a:blipFill rotWithShape="0">
                <a:blip r:embed="rId3"/>
                <a:stretch>
                  <a:fillRect t="-9231" r="-2979" b="-1538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 name="ZoneTexte 12"/>
              <p:cNvSpPr txBox="1"/>
              <p:nvPr/>
            </p:nvSpPr>
            <p:spPr>
              <a:xfrm>
                <a:off x="513292" y="977674"/>
                <a:ext cx="6227089"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𝑙𝑜𝑔</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fr-FR" b="0" i="1" smtClean="0">
                                  <a:latin typeface="Cambria Math" panose="02040503050406030204" pitchFamily="18" charset="0"/>
                                </a:rPr>
                                <m:t>𝑖</m:t>
                              </m:r>
                            </m:sub>
                          </m:sSub>
                        </m:e>
                      </m:d>
                      <m:r>
                        <a:rPr lang="fr-FR" b="0" i="1" smtClean="0">
                          <a:latin typeface="Cambria Math" panose="02040503050406030204" pitchFamily="18" charset="0"/>
                        </a:rPr>
                        <m:t>=</m:t>
                      </m:r>
                      <m:r>
                        <m:rPr>
                          <m:sty m:val="p"/>
                        </m:rPr>
                        <a:rPr lang="el-GR" b="0" i="1" smtClean="0">
                          <a:latin typeface="Cambria Math" panose="02040503050406030204" pitchFamily="18" charset="0"/>
                        </a:rPr>
                        <m:t>α</m:t>
                      </m:r>
                      <m:r>
                        <a:rPr lang="fr-FR" b="0" i="1" smtClean="0">
                          <a:latin typeface="Cambria Math" panose="02040503050406030204" pitchFamily="18" charset="0"/>
                        </a:rPr>
                        <m:t>+</m:t>
                      </m:r>
                      <m:r>
                        <m:rPr>
                          <m:sty m:val="p"/>
                        </m:rPr>
                        <a:rPr lang="el-GR" b="0" i="1" smtClean="0">
                          <a:latin typeface="Cambria Math" panose="02040503050406030204" pitchFamily="18" charset="0"/>
                        </a:rPr>
                        <m:t>β</m:t>
                      </m:r>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h𝑑𝑜𝑚</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rPr>
                        <m:t>γ</m:t>
                      </m:r>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𝑆𝑇</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𝑘</m:t>
                          </m:r>
                          <m:r>
                            <a:rPr lang="fr-FR" b="0" i="1" smtClean="0">
                              <a:latin typeface="Cambria Math" panose="02040503050406030204" pitchFamily="18" charset="0"/>
                              <a:ea typeface="Cambria Math" panose="02040503050406030204" pitchFamily="18" charset="0"/>
                            </a:rPr>
                            <m:t>=2</m:t>
                          </m:r>
                        </m:sub>
                        <m:sup>
                          <m:r>
                            <a:rPr lang="fr-FR" b="0" i="1" smtClean="0">
                              <a:latin typeface="Cambria Math" panose="02040503050406030204" pitchFamily="18" charset="0"/>
                              <a:ea typeface="Cambria Math" panose="02040503050406030204" pitchFamily="18" charset="0"/>
                            </a:rPr>
                            <m:t>𝐾</m:t>
                          </m:r>
                        </m:sup>
                        <m:e>
                          <m:sSub>
                            <m:sSubPr>
                              <m:ctrlPr>
                                <a:rPr lang="fr-F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rPr>
                                <m:t>δ</m:t>
                              </m:r>
                            </m:e>
                            <m:sub>
                              <m:r>
                                <a:rPr lang="fr-FR" b="0" i="1" smtClean="0">
                                  <a:latin typeface="Cambria Math" panose="02040503050406030204" pitchFamily="18" charset="0"/>
                                  <a:ea typeface="Cambria Math" panose="02040503050406030204" pitchFamily="18" charset="0"/>
                                </a:rPr>
                                <m:t>𝑘</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𝑒𝑠𝑠𝑒𝑛𝑐𝑒</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ea typeface="Cambria Math" panose="02040503050406030204" pitchFamily="18" charset="0"/>
                        </a:rPr>
                        <m:t>+ </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𝜃</m:t>
                          </m:r>
                        </m:e>
                        <m:sub>
                          <m:r>
                            <a:rPr lang="fr-FR" b="0" i="1" smtClean="0">
                              <a:latin typeface="Cambria Math" panose="02040503050406030204" pitchFamily="18" charset="0"/>
                              <a:ea typeface="Cambria Math" panose="02040503050406030204" pitchFamily="18" charset="0"/>
                            </a:rPr>
                            <m:t>𝑖</m:t>
                          </m:r>
                        </m:sub>
                      </m:sSub>
                    </m:oMath>
                  </m:oMathPara>
                </a14:m>
                <a:endParaRPr lang="fr-FR" dirty="0"/>
              </a:p>
            </p:txBody>
          </p:sp>
        </mc:Choice>
        <mc:Fallback xmlns="">
          <p:sp>
            <p:nvSpPr>
              <p:cNvPr id="13" name="ZoneTexte 12"/>
              <p:cNvSpPr txBox="1">
                <a:spLocks noRot="1" noChangeAspect="1" noMove="1" noResize="1" noEditPoints="1" noAdjustHandles="1" noChangeArrowheads="1" noChangeShapeType="1" noTextEdit="1"/>
              </p:cNvSpPr>
              <p:nvPr/>
            </p:nvSpPr>
            <p:spPr>
              <a:xfrm>
                <a:off x="513292" y="977674"/>
                <a:ext cx="6227089" cy="778868"/>
              </a:xfrm>
              <a:prstGeom prst="rect">
                <a:avLst/>
              </a:prstGeom>
              <a:blipFill rotWithShape="0">
                <a:blip r:embed="rId4"/>
                <a:stretch>
                  <a:fillRect/>
                </a:stretch>
              </a:blipFill>
            </p:spPr>
            <p:txBody>
              <a:bodyPr/>
              <a:lstStyle/>
              <a:p>
                <a:r>
                  <a:rPr lang="fr-FR">
                    <a:noFill/>
                  </a:rPr>
                  <a:t> </a:t>
                </a:r>
              </a:p>
            </p:txBody>
          </p:sp>
        </mc:Fallback>
      </mc:AlternateContent>
      <p:sp>
        <p:nvSpPr>
          <p:cNvPr id="2" name="ZoneTexte 1"/>
          <p:cNvSpPr txBox="1"/>
          <p:nvPr/>
        </p:nvSpPr>
        <p:spPr>
          <a:xfrm>
            <a:off x="795866" y="3081866"/>
            <a:ext cx="7247467" cy="3139321"/>
          </a:xfrm>
          <a:prstGeom prst="rect">
            <a:avLst/>
          </a:prstGeom>
          <a:noFill/>
        </p:spPr>
        <p:txBody>
          <a:bodyPr wrap="square" rtlCol="0">
            <a:spAutoFit/>
          </a:bodyPr>
          <a:lstStyle/>
          <a:p>
            <a:r>
              <a:rPr lang="fr-FR" dirty="0"/>
              <a:t>L’effet aléatoire s’additionne à l’</a:t>
            </a:r>
            <a:r>
              <a:rPr lang="fr-FR" dirty="0" err="1"/>
              <a:t>intercept</a:t>
            </a:r>
            <a:r>
              <a:rPr lang="fr-FR" dirty="0"/>
              <a:t> : la structure hiérarchique de l’échantillonnage n’impacte que les différences de richesses inter-massifs</a:t>
            </a:r>
          </a:p>
          <a:p>
            <a:endParaRPr lang="fr-FR" dirty="0"/>
          </a:p>
          <a:p>
            <a:pPr marL="285750" indent="-285750">
              <a:buFont typeface="Wingdings" panose="05000000000000000000" pitchFamily="2" charset="2"/>
              <a:buChar char="à"/>
            </a:pPr>
            <a:r>
              <a:rPr lang="fr-FR" b="1" dirty="0">
                <a:sym typeface="Wingdings" panose="05000000000000000000" pitchFamily="2" charset="2"/>
              </a:rPr>
              <a:t>On a cependant des raisons de penser que les effets fixes sont légèrement différents d’un massif à l’autre</a:t>
            </a:r>
          </a:p>
          <a:p>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Composition des peuplements différente</a:t>
            </a:r>
          </a:p>
          <a:p>
            <a:pPr marL="285750" indent="-285750">
              <a:buFont typeface="Arial" panose="020B0604020202020204" pitchFamily="34" charset="0"/>
              <a:buChar char="•"/>
            </a:pPr>
            <a:r>
              <a:rPr lang="fr-FR" dirty="0">
                <a:sym typeface="Wingdings" panose="05000000000000000000" pitchFamily="2" charset="2"/>
              </a:rPr>
              <a:t>Interférence avec des effets paysagers</a:t>
            </a:r>
          </a:p>
          <a:p>
            <a:pPr marL="285750" indent="-285750">
              <a:buFont typeface="Arial" panose="020B0604020202020204" pitchFamily="34" charset="0"/>
              <a:buChar char="•"/>
            </a:pPr>
            <a:r>
              <a:rPr lang="fr-FR" dirty="0">
                <a:sym typeface="Wingdings" panose="05000000000000000000" pitchFamily="2" charset="2"/>
              </a:rPr>
              <a:t>Espèces d’oiseaux partiellement différentes</a:t>
            </a:r>
          </a:p>
          <a:p>
            <a:pPr marL="285750" indent="-285750">
              <a:buFont typeface="Arial" panose="020B0604020202020204" pitchFamily="34" charset="0"/>
              <a:buChar char="•"/>
            </a:pPr>
            <a:r>
              <a:rPr lang="fr-FR" dirty="0">
                <a:sym typeface="Wingdings" panose="05000000000000000000" pitchFamily="2" charset="2"/>
              </a:rPr>
              <a:t>…</a:t>
            </a:r>
          </a:p>
        </p:txBody>
      </p:sp>
      <mc:AlternateContent xmlns:mc="http://schemas.openxmlformats.org/markup-compatibility/2006" xmlns:a14="http://schemas.microsoft.com/office/drawing/2010/main">
        <mc:Choice Requires="a14">
          <p:sp>
            <p:nvSpPr>
              <p:cNvPr id="14" name="ZoneTexte 13"/>
              <p:cNvSpPr txBox="1"/>
              <p:nvPr/>
            </p:nvSpPr>
            <p:spPr>
              <a:xfrm>
                <a:off x="667282" y="622162"/>
                <a:ext cx="10897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𝑅𝑆</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rPr>
                        <m:t>𝑃</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fr-FR" b="0" i="1" smtClean="0">
                                  <a:latin typeface="Cambria Math" panose="02040503050406030204" pitchFamily="18" charset="0"/>
                                </a:rPr>
                                <m:t>𝑖</m:t>
                              </m:r>
                            </m:sub>
                          </m:sSub>
                        </m:e>
                      </m:d>
                    </m:oMath>
                  </m:oMathPara>
                </a14:m>
                <a:endParaRPr lang="fr-FR" dirty="0"/>
              </a:p>
            </p:txBody>
          </p:sp>
        </mc:Choice>
        <mc:Fallback xmlns="">
          <p:sp>
            <p:nvSpPr>
              <p:cNvPr id="14" name="ZoneTexte 13"/>
              <p:cNvSpPr txBox="1">
                <a:spLocks noRot="1" noChangeAspect="1" noMove="1" noResize="1" noEditPoints="1" noAdjustHandles="1" noChangeArrowheads="1" noChangeShapeType="1" noTextEdit="1"/>
              </p:cNvSpPr>
              <p:nvPr/>
            </p:nvSpPr>
            <p:spPr>
              <a:xfrm>
                <a:off x="667282" y="622162"/>
                <a:ext cx="1089786" cy="276999"/>
              </a:xfrm>
              <a:prstGeom prst="rect">
                <a:avLst/>
              </a:prstGeom>
              <a:blipFill rotWithShape="0">
                <a:blip r:embed="rId5"/>
                <a:stretch>
                  <a:fillRect l="-3911" b="-21739"/>
                </a:stretch>
              </a:blipFill>
            </p:spPr>
            <p:txBody>
              <a:bodyPr/>
              <a:lstStyle/>
              <a:p>
                <a:r>
                  <a:rPr lang="fr-FR">
                    <a:noFill/>
                  </a:rPr>
                  <a:t> </a:t>
                </a:r>
              </a:p>
            </p:txBody>
          </p:sp>
        </mc:Fallback>
      </mc:AlternateContent>
      <p:sp>
        <p:nvSpPr>
          <p:cNvPr id="3" name="Espace réservé du numéro de diapositive 2">
            <a:extLst>
              <a:ext uri="{FF2B5EF4-FFF2-40B4-BE49-F238E27FC236}">
                <a16:creationId xmlns:a16="http://schemas.microsoft.com/office/drawing/2014/main" id="{302CB36D-949D-46D3-B70B-09803187A0B1}"/>
              </a:ext>
            </a:extLst>
          </p:cNvPr>
          <p:cNvSpPr>
            <a:spLocks noGrp="1"/>
          </p:cNvSpPr>
          <p:nvPr>
            <p:ph type="sldNum" sz="quarter" idx="12"/>
          </p:nvPr>
        </p:nvSpPr>
        <p:spPr/>
        <p:txBody>
          <a:bodyPr/>
          <a:lstStyle/>
          <a:p>
            <a:fld id="{6697765D-F622-4BC4-AC55-80A3CC4A834C}" type="slidenum">
              <a:rPr lang="fr-FR" smtClean="0"/>
              <a:pPr/>
              <a:t>44</a:t>
            </a:fld>
            <a:endParaRPr lang="fr-FR"/>
          </a:p>
        </p:txBody>
      </p:sp>
    </p:spTree>
    <p:extLst>
      <p:ext uri="{BB962C8B-B14F-4D97-AF65-F5344CB8AC3E}">
        <p14:creationId xmlns:p14="http://schemas.microsoft.com/office/powerpoint/2010/main" val="2081650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04334" y="263836"/>
            <a:ext cx="6993466" cy="646331"/>
          </a:xfrm>
          <a:prstGeom prst="rect">
            <a:avLst/>
          </a:prstGeom>
          <a:noFill/>
        </p:spPr>
        <p:txBody>
          <a:bodyPr wrap="square" rtlCol="0">
            <a:spAutoFit/>
          </a:bodyPr>
          <a:lstStyle/>
          <a:p>
            <a:r>
              <a:rPr lang="fr-FR" dirty="0"/>
              <a:t>On s’intéresse à cette variation parce qu’elle porte un message biologique – les massifs sont indépendants</a:t>
            </a:r>
          </a:p>
        </p:txBody>
      </p:sp>
      <p:sp>
        <p:nvSpPr>
          <p:cNvPr id="5" name="ZoneTexte 4"/>
          <p:cNvSpPr txBox="1"/>
          <p:nvPr/>
        </p:nvSpPr>
        <p:spPr>
          <a:xfrm>
            <a:off x="1066801" y="1388533"/>
            <a:ext cx="5588000" cy="400110"/>
          </a:xfrm>
          <a:prstGeom prst="rect">
            <a:avLst/>
          </a:prstGeom>
          <a:noFill/>
        </p:spPr>
        <p:txBody>
          <a:bodyPr wrap="square" rtlCol="0">
            <a:spAutoFit/>
          </a:bodyPr>
          <a:lstStyle/>
          <a:p>
            <a:r>
              <a:rPr lang="fr-FR" dirty="0"/>
              <a:t>Modèle à </a:t>
            </a:r>
            <a:r>
              <a:rPr lang="fr-FR" sz="2000" u="sng" dirty="0"/>
              <a:t>interactions</a:t>
            </a:r>
            <a:r>
              <a:rPr lang="fr-FR" dirty="0"/>
              <a:t> entre effets fixes</a:t>
            </a:r>
          </a:p>
        </p:txBody>
      </p:sp>
      <mc:AlternateContent xmlns:mc="http://schemas.openxmlformats.org/markup-compatibility/2006" xmlns:a14="http://schemas.microsoft.com/office/drawing/2010/main">
        <mc:Choice Requires="a14">
          <p:sp>
            <p:nvSpPr>
              <p:cNvPr id="6" name="ZoneTexte 5"/>
              <p:cNvSpPr txBox="1"/>
              <p:nvPr/>
            </p:nvSpPr>
            <p:spPr>
              <a:xfrm>
                <a:off x="1363134" y="2099045"/>
                <a:ext cx="11523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solidFill>
                                <a:schemeClr val="tx1"/>
                              </a:solidFill>
                              <a:latin typeface="Cambria Math" panose="02040503050406030204" pitchFamily="18" charset="0"/>
                            </a:rPr>
                          </m:ctrlPr>
                        </m:sSubPr>
                        <m:e>
                          <m:r>
                            <a:rPr lang="fr-FR" i="1">
                              <a:solidFill>
                                <a:schemeClr val="tx1"/>
                              </a:solidFill>
                              <a:latin typeface="Cambria Math" panose="02040503050406030204" pitchFamily="18" charset="0"/>
                            </a:rPr>
                            <m:t>𝑅𝑆</m:t>
                          </m:r>
                        </m:e>
                        <m:sub>
                          <m:r>
                            <a:rPr lang="fr-FR" b="0" i="1" smtClean="0">
                              <a:solidFill>
                                <a:schemeClr val="tx1"/>
                              </a:solidFill>
                              <a:latin typeface="Cambria Math" panose="02040503050406030204" pitchFamily="18" charset="0"/>
                            </a:rPr>
                            <m:t>𝑖</m:t>
                          </m:r>
                        </m:sub>
                      </m:sSub>
                      <m:r>
                        <a:rPr lang="fr-FR" b="0" i="1" smtClean="0">
                          <a:solidFill>
                            <a:schemeClr val="tx1"/>
                          </a:solidFill>
                          <a:latin typeface="Cambria Math" panose="02040503050406030204" pitchFamily="18" charset="0"/>
                        </a:rPr>
                        <m:t> ~</m:t>
                      </m:r>
                      <m:r>
                        <a:rPr lang="fr-FR" b="0" i="1" smtClean="0">
                          <a:solidFill>
                            <a:schemeClr val="tx1"/>
                          </a:solidFill>
                          <a:latin typeface="Cambria Math" panose="02040503050406030204" pitchFamily="18" charset="0"/>
                        </a:rPr>
                        <m:t>𝑃</m:t>
                      </m:r>
                      <m:d>
                        <m:dPr>
                          <m:ctrlPr>
                            <a:rPr lang="fr-FR" b="0" i="1" smtClean="0">
                              <a:solidFill>
                                <a:schemeClr val="tx1"/>
                              </a:solidFill>
                              <a:latin typeface="Cambria Math" panose="02040503050406030204" pitchFamily="18" charset="0"/>
                            </a:rPr>
                          </m:ctrlPr>
                        </m:dPr>
                        <m:e>
                          <m:sSub>
                            <m:sSubPr>
                              <m:ctrlPr>
                                <a:rPr lang="fr-FR" b="0" i="1" smtClean="0">
                                  <a:solidFill>
                                    <a:schemeClr val="tx1"/>
                                  </a:solidFill>
                                  <a:latin typeface="Cambria Math" panose="02040503050406030204" pitchFamily="18" charset="0"/>
                                </a:rPr>
                              </m:ctrlPr>
                            </m:sSubPr>
                            <m:e>
                              <m:r>
                                <m:rPr>
                                  <m:nor/>
                                </m:rPr>
                                <a:rPr lang="el-GR" dirty="0">
                                  <a:solidFill>
                                    <a:schemeClr val="tx1"/>
                                  </a:solidFill>
                                </a:rPr>
                                <m:t>λ</m:t>
                              </m:r>
                            </m:e>
                            <m:sub>
                              <m:r>
                                <a:rPr lang="fr-FR" b="0" i="1" smtClean="0">
                                  <a:solidFill>
                                    <a:schemeClr val="tx1"/>
                                  </a:solidFill>
                                  <a:latin typeface="Cambria Math" panose="02040503050406030204" pitchFamily="18" charset="0"/>
                                </a:rPr>
                                <m:t>𝑖</m:t>
                              </m:r>
                            </m:sub>
                          </m:sSub>
                        </m:e>
                      </m:d>
                    </m:oMath>
                  </m:oMathPara>
                </a14:m>
                <a:endParaRPr lang="fr-FR" dirty="0">
                  <a:solidFill>
                    <a:schemeClr val="tx1"/>
                  </a:solidFill>
                </a:endParaRPr>
              </a:p>
            </p:txBody>
          </p:sp>
        </mc:Choice>
        <mc:Fallback xmlns="">
          <p:sp>
            <p:nvSpPr>
              <p:cNvPr id="6" name="ZoneTexte 5"/>
              <p:cNvSpPr txBox="1">
                <a:spLocks noRot="1" noChangeAspect="1" noMove="1" noResize="1" noEditPoints="1" noAdjustHandles="1" noChangeArrowheads="1" noChangeShapeType="1" noTextEdit="1"/>
              </p:cNvSpPr>
              <p:nvPr/>
            </p:nvSpPr>
            <p:spPr>
              <a:xfrm>
                <a:off x="1363134" y="2099045"/>
                <a:ext cx="1152303" cy="276999"/>
              </a:xfrm>
              <a:prstGeom prst="rect">
                <a:avLst/>
              </a:prstGeom>
              <a:blipFill rotWithShape="0">
                <a:blip r:embed="rId2"/>
                <a:stretch>
                  <a:fillRect l="-4233" b="-217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p:cNvSpPr txBox="1"/>
              <p:nvPr/>
            </p:nvSpPr>
            <p:spPr>
              <a:xfrm>
                <a:off x="-1574800" y="2686446"/>
                <a:ext cx="8559799" cy="38193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fr-FR" sz="1600" b="0" i="1" smtClean="0">
                              <a:solidFill>
                                <a:schemeClr val="tx1"/>
                              </a:solidFill>
                              <a:latin typeface="Cambria Math" panose="02040503050406030204" pitchFamily="18" charset="0"/>
                            </a:rPr>
                          </m:ctrlPr>
                        </m:funcPr>
                        <m:fName>
                          <m:r>
                            <m:rPr>
                              <m:sty m:val="p"/>
                            </m:rPr>
                            <a:rPr lang="fr-FR" sz="1600" b="0" i="0" smtClean="0">
                              <a:solidFill>
                                <a:schemeClr val="tx1"/>
                              </a:solidFill>
                              <a:latin typeface="Cambria Math" panose="02040503050406030204" pitchFamily="18" charset="0"/>
                            </a:rPr>
                            <m:t>log</m:t>
                          </m:r>
                        </m:fName>
                        <m:e>
                          <m:d>
                            <m:dPr>
                              <m:ctrlPr>
                                <a:rPr lang="fr-FR" sz="1600" b="0" i="1" smtClean="0">
                                  <a:solidFill>
                                    <a:schemeClr val="tx1"/>
                                  </a:solidFill>
                                  <a:latin typeface="Cambria Math" panose="02040503050406030204" pitchFamily="18" charset="0"/>
                                </a:rPr>
                              </m:ctrlPr>
                            </m:dPr>
                            <m:e>
                              <m:sSub>
                                <m:sSubPr>
                                  <m:ctrlPr>
                                    <a:rPr lang="fr-FR" sz="1600" b="0" i="1" smtClean="0">
                                      <a:solidFill>
                                        <a:schemeClr val="tx1"/>
                                      </a:solidFill>
                                      <a:latin typeface="Cambria Math" panose="02040503050406030204" pitchFamily="18" charset="0"/>
                                    </a:rPr>
                                  </m:ctrlPr>
                                </m:sSubPr>
                                <m:e>
                                  <m:r>
                                    <m:rPr>
                                      <m:nor/>
                                    </m:rPr>
                                    <a:rPr lang="el-GR" sz="1600" dirty="0">
                                      <a:solidFill>
                                        <a:schemeClr val="tx1"/>
                                      </a:solidFill>
                                    </a:rPr>
                                    <m:t>λ</m:t>
                                  </m:r>
                                </m:e>
                                <m:sub>
                                  <m:r>
                                    <a:rPr lang="fr-FR" sz="1600" b="0" i="1" smtClean="0">
                                      <a:solidFill>
                                        <a:schemeClr val="tx1"/>
                                      </a:solidFill>
                                      <a:latin typeface="Cambria Math" panose="02040503050406030204" pitchFamily="18" charset="0"/>
                                    </a:rPr>
                                    <m:t>𝑖</m:t>
                                  </m:r>
                                </m:sub>
                              </m:sSub>
                            </m:e>
                          </m:d>
                        </m:e>
                      </m:func>
                      <m:r>
                        <a:rPr lang="fr-FR" sz="1600" b="0" i="1" smtClean="0">
                          <a:solidFill>
                            <a:schemeClr val="tx1"/>
                          </a:solidFill>
                          <a:latin typeface="Cambria Math" panose="02040503050406030204" pitchFamily="18" charset="0"/>
                        </a:rPr>
                        <m:t>=</m:t>
                      </m:r>
                      <m:r>
                        <a:rPr lang="fr-FR" sz="1600" b="0" i="1" smtClean="0">
                          <a:solidFill>
                            <a:schemeClr val="accent1">
                              <a:lumMod val="75000"/>
                            </a:schemeClr>
                          </a:solidFill>
                          <a:latin typeface="Cambria Math" panose="02040503050406030204" pitchFamily="18" charset="0"/>
                          <a:ea typeface="Cambria Math" panose="02040503050406030204" pitchFamily="18" charset="0"/>
                        </a:rPr>
                        <m:t>𝛼</m:t>
                      </m:r>
                      <m:r>
                        <a:rPr lang="fr-FR" sz="1600" b="0" i="1" smtClean="0">
                          <a:solidFill>
                            <a:schemeClr val="accent1">
                              <a:lumMod val="75000"/>
                            </a:schemeClr>
                          </a:solidFill>
                          <a:latin typeface="Cambria Math" panose="02040503050406030204" pitchFamily="18" charset="0"/>
                          <a:ea typeface="Cambria Math" panose="02040503050406030204" pitchFamily="18" charset="0"/>
                        </a:rPr>
                        <m:t>+</m:t>
                      </m:r>
                      <m:r>
                        <a:rPr lang="fr-FR" sz="1600" i="1" smtClean="0">
                          <a:solidFill>
                            <a:srgbClr val="C00000"/>
                          </a:solidFill>
                          <a:latin typeface="Cambria Math" panose="02040503050406030204" pitchFamily="18" charset="0"/>
                          <a:ea typeface="Cambria Math" panose="02040503050406030204" pitchFamily="18" charset="0"/>
                        </a:rPr>
                        <m:t>𝛽</m:t>
                      </m:r>
                      <m:r>
                        <a:rPr lang="fr-FR" sz="1600" i="1">
                          <a:solidFill>
                            <a:srgbClr val="C00000"/>
                          </a:solidFill>
                          <a:latin typeface="Cambria Math" panose="02040503050406030204" pitchFamily="18" charset="0"/>
                          <a:ea typeface="Cambria Math" panose="02040503050406030204" pitchFamily="18" charset="0"/>
                        </a:rPr>
                        <m:t>×</m:t>
                      </m:r>
                      <m:sSub>
                        <m:sSubPr>
                          <m:ctrlPr>
                            <a:rPr lang="fr-FR" sz="1600" i="1" smtClean="0">
                              <a:solidFill>
                                <a:srgbClr val="C00000"/>
                              </a:solidFill>
                              <a:latin typeface="Cambria Math" panose="02040503050406030204" pitchFamily="18" charset="0"/>
                              <a:ea typeface="Cambria Math" panose="02040503050406030204" pitchFamily="18" charset="0"/>
                            </a:rPr>
                          </m:ctrlPr>
                        </m:sSubPr>
                        <m:e>
                          <m:r>
                            <a:rPr lang="fr-FR" sz="1600" b="0" i="1" smtClean="0">
                              <a:solidFill>
                                <a:srgbClr val="C00000"/>
                              </a:solidFill>
                              <a:latin typeface="Cambria Math" panose="02040503050406030204" pitchFamily="18" charset="0"/>
                              <a:ea typeface="Cambria Math" panose="02040503050406030204" pitchFamily="18" charset="0"/>
                            </a:rPr>
                            <m:t>𝐻𝑑𝑜𝑚</m:t>
                          </m:r>
                        </m:e>
                        <m:sub>
                          <m:r>
                            <a:rPr lang="fr-FR" sz="1600" b="0" i="1" smtClean="0">
                              <a:solidFill>
                                <a:srgbClr val="C00000"/>
                              </a:solidFill>
                              <a:latin typeface="Cambria Math" panose="02040503050406030204" pitchFamily="18" charset="0"/>
                              <a:ea typeface="Cambria Math" panose="02040503050406030204" pitchFamily="18" charset="0"/>
                            </a:rPr>
                            <m:t>𝑖</m:t>
                          </m:r>
                        </m:sub>
                      </m:sSub>
                      <m:r>
                        <a:rPr lang="fr-FR" sz="1600" b="0" i="1" smtClean="0">
                          <a:solidFill>
                            <a:srgbClr val="7030A0"/>
                          </a:solidFill>
                          <a:latin typeface="Cambria Math" panose="02040503050406030204" pitchFamily="18" charset="0"/>
                          <a:ea typeface="Cambria Math" panose="02040503050406030204" pitchFamily="18" charset="0"/>
                        </a:rPr>
                        <m:t>+</m:t>
                      </m:r>
                      <m:r>
                        <a:rPr lang="fr-FR" sz="1600" b="0" i="1" smtClean="0">
                          <a:solidFill>
                            <a:srgbClr val="7030A0"/>
                          </a:solidFill>
                          <a:latin typeface="Cambria Math" panose="02040503050406030204" pitchFamily="18" charset="0"/>
                          <a:ea typeface="Cambria Math" panose="02040503050406030204" pitchFamily="18" charset="0"/>
                        </a:rPr>
                        <m:t>𝛾</m:t>
                      </m:r>
                      <m:r>
                        <a:rPr lang="fr-FR" sz="1600" b="0" i="1" smtClean="0">
                          <a:solidFill>
                            <a:srgbClr val="7030A0"/>
                          </a:solidFill>
                          <a:latin typeface="Cambria Math" panose="02040503050406030204" pitchFamily="18" charset="0"/>
                          <a:ea typeface="Cambria Math" panose="02040503050406030204" pitchFamily="18" charset="0"/>
                        </a:rPr>
                        <m:t>×</m:t>
                      </m:r>
                      <m:sSub>
                        <m:sSubPr>
                          <m:ctrlPr>
                            <a:rPr lang="fr-FR" sz="1600" b="0" i="1" smtClean="0">
                              <a:solidFill>
                                <a:srgbClr val="7030A0"/>
                              </a:solidFill>
                              <a:latin typeface="Cambria Math" panose="02040503050406030204" pitchFamily="18" charset="0"/>
                              <a:ea typeface="Cambria Math" panose="02040503050406030204" pitchFamily="18" charset="0"/>
                            </a:rPr>
                          </m:ctrlPr>
                        </m:sSubPr>
                        <m:e>
                          <m:r>
                            <a:rPr lang="fr-FR" sz="1600" b="0" i="1" smtClean="0">
                              <a:solidFill>
                                <a:srgbClr val="7030A0"/>
                              </a:solidFill>
                              <a:latin typeface="Cambria Math" panose="02040503050406030204" pitchFamily="18" charset="0"/>
                              <a:ea typeface="Cambria Math" panose="02040503050406030204" pitchFamily="18" charset="0"/>
                            </a:rPr>
                            <m:t>𝑆𝑇</m:t>
                          </m:r>
                        </m:e>
                        <m:sub>
                          <m:r>
                            <a:rPr lang="fr-FR" sz="1600" b="0" i="1" smtClean="0">
                              <a:solidFill>
                                <a:srgbClr val="7030A0"/>
                              </a:solidFill>
                              <a:latin typeface="Cambria Math" panose="02040503050406030204" pitchFamily="18" charset="0"/>
                              <a:ea typeface="Cambria Math" panose="02040503050406030204" pitchFamily="18" charset="0"/>
                            </a:rPr>
                            <m:t>𝑖</m:t>
                          </m:r>
                        </m:sub>
                      </m:sSub>
                      <m:r>
                        <a:rPr lang="fr-FR" sz="1600" i="1" smtClean="0">
                          <a:solidFill>
                            <a:schemeClr val="accent6">
                              <a:lumMod val="75000"/>
                            </a:schemeClr>
                          </a:solidFill>
                          <a:latin typeface="Cambria Math" panose="02040503050406030204" pitchFamily="18" charset="0"/>
                          <a:ea typeface="Cambria Math" panose="02040503050406030204" pitchFamily="18" charset="0"/>
                        </a:rPr>
                        <m:t>+</m:t>
                      </m:r>
                      <m:nary>
                        <m:naryPr>
                          <m:chr m:val="∑"/>
                          <m:ctrlPr>
                            <a:rPr lang="fr-FR" sz="1600" i="1">
                              <a:solidFill>
                                <a:schemeClr val="accent6">
                                  <a:lumMod val="75000"/>
                                </a:schemeClr>
                              </a:solidFill>
                              <a:latin typeface="Cambria Math" panose="02040503050406030204" pitchFamily="18" charset="0"/>
                              <a:ea typeface="Cambria Math" panose="02040503050406030204" pitchFamily="18" charset="0"/>
                            </a:rPr>
                          </m:ctrlPr>
                        </m:naryPr>
                        <m:sub>
                          <m:r>
                            <m:rPr>
                              <m:brk m:alnAt="23"/>
                            </m:rPr>
                            <a:rPr lang="fr-FR" sz="1600" i="1">
                              <a:solidFill>
                                <a:schemeClr val="accent6">
                                  <a:lumMod val="75000"/>
                                </a:schemeClr>
                              </a:solidFill>
                              <a:latin typeface="Cambria Math" panose="02040503050406030204" pitchFamily="18" charset="0"/>
                              <a:ea typeface="Cambria Math" panose="02040503050406030204" pitchFamily="18" charset="0"/>
                            </a:rPr>
                            <m:t>𝑘</m:t>
                          </m:r>
                          <m:r>
                            <a:rPr lang="fr-FR" sz="1600" i="1">
                              <a:solidFill>
                                <a:schemeClr val="accent6">
                                  <a:lumMod val="75000"/>
                                </a:schemeClr>
                              </a:solidFill>
                              <a:latin typeface="Cambria Math" panose="02040503050406030204" pitchFamily="18" charset="0"/>
                              <a:ea typeface="Cambria Math" panose="02040503050406030204" pitchFamily="18" charset="0"/>
                            </a:rPr>
                            <m:t>=1</m:t>
                          </m:r>
                        </m:sub>
                        <m:sup>
                          <m:r>
                            <a:rPr lang="fr-FR" sz="1600" i="1">
                              <a:solidFill>
                                <a:schemeClr val="accent6">
                                  <a:lumMod val="75000"/>
                                </a:schemeClr>
                              </a:solidFill>
                              <a:latin typeface="Cambria Math" panose="02040503050406030204" pitchFamily="18" charset="0"/>
                              <a:ea typeface="Cambria Math" panose="02040503050406030204" pitchFamily="18" charset="0"/>
                            </a:rPr>
                            <m:t>𝐾</m:t>
                          </m:r>
                        </m:sup>
                        <m:e>
                          <m:d>
                            <m:dPr>
                              <m:ctrlPr>
                                <a:rPr lang="fr-FR" sz="1600" i="1">
                                  <a:solidFill>
                                    <a:schemeClr val="accent6">
                                      <a:lumMod val="75000"/>
                                    </a:schemeClr>
                                  </a:solidFill>
                                  <a:latin typeface="Cambria Math" panose="02040503050406030204" pitchFamily="18" charset="0"/>
                                  <a:ea typeface="Cambria Math" panose="02040503050406030204" pitchFamily="18" charset="0"/>
                                </a:rPr>
                              </m:ctrlPr>
                            </m:dPr>
                            <m:e>
                              <m:sSub>
                                <m:sSubPr>
                                  <m:ctrlPr>
                                    <a:rPr lang="fr-FR" sz="1600" i="1">
                                      <a:solidFill>
                                        <a:schemeClr val="accent6">
                                          <a:lumMod val="75000"/>
                                        </a:schemeClr>
                                      </a:solidFill>
                                      <a:latin typeface="Cambria Math" panose="02040503050406030204" pitchFamily="18" charset="0"/>
                                      <a:ea typeface="Cambria Math" panose="02040503050406030204" pitchFamily="18" charset="0"/>
                                    </a:rPr>
                                  </m:ctrlPr>
                                </m:sSubPr>
                                <m:e>
                                  <m:r>
                                    <a:rPr lang="fr-FR" sz="1600" i="1">
                                      <a:solidFill>
                                        <a:schemeClr val="accent6">
                                          <a:lumMod val="75000"/>
                                        </a:schemeClr>
                                      </a:solidFill>
                                      <a:latin typeface="Cambria Math" panose="02040503050406030204" pitchFamily="18" charset="0"/>
                                      <a:ea typeface="Cambria Math" panose="02040503050406030204" pitchFamily="18" charset="0"/>
                                    </a:rPr>
                                    <m:t>𝛿</m:t>
                                  </m:r>
                                </m:e>
                                <m:sub>
                                  <m:r>
                                    <a:rPr lang="fr-FR" sz="1600" i="1">
                                      <a:solidFill>
                                        <a:schemeClr val="accent6">
                                          <a:lumMod val="75000"/>
                                        </a:schemeClr>
                                      </a:solidFill>
                                      <a:latin typeface="Cambria Math" panose="02040503050406030204" pitchFamily="18" charset="0"/>
                                      <a:ea typeface="Cambria Math" panose="02040503050406030204" pitchFamily="18" charset="0"/>
                                    </a:rPr>
                                    <m:t>𝑒𝑠𝑠𝑒𝑛𝑐𝑒</m:t>
                                  </m:r>
                                  <m:r>
                                    <a:rPr lang="fr-FR" sz="1600" i="1">
                                      <a:solidFill>
                                        <a:schemeClr val="accent6">
                                          <a:lumMod val="75000"/>
                                        </a:schemeClr>
                                      </a:solidFill>
                                      <a:latin typeface="Cambria Math" panose="02040503050406030204" pitchFamily="18" charset="0"/>
                                      <a:ea typeface="Cambria Math" panose="02040503050406030204" pitchFamily="18" charset="0"/>
                                    </a:rPr>
                                    <m:t>(</m:t>
                                  </m:r>
                                  <m:r>
                                    <a:rPr lang="fr-FR" sz="1600" i="1">
                                      <a:solidFill>
                                        <a:schemeClr val="accent6">
                                          <a:lumMod val="75000"/>
                                        </a:schemeClr>
                                      </a:solidFill>
                                      <a:latin typeface="Cambria Math" panose="02040503050406030204" pitchFamily="18" charset="0"/>
                                      <a:ea typeface="Cambria Math" panose="02040503050406030204" pitchFamily="18" charset="0"/>
                                    </a:rPr>
                                    <m:t>𝑖</m:t>
                                  </m:r>
                                  <m:r>
                                    <a:rPr lang="fr-FR" sz="1600" i="1">
                                      <a:solidFill>
                                        <a:schemeClr val="accent6">
                                          <a:lumMod val="75000"/>
                                        </a:schemeClr>
                                      </a:solidFill>
                                      <a:latin typeface="Cambria Math" panose="02040503050406030204" pitchFamily="18" charset="0"/>
                                      <a:ea typeface="Cambria Math" panose="02040503050406030204" pitchFamily="18" charset="0"/>
                                    </a:rPr>
                                    <m:t>)</m:t>
                                  </m:r>
                                </m:sub>
                              </m:sSub>
                            </m:e>
                          </m:d>
                        </m:e>
                      </m:nary>
                    </m:oMath>
                  </m:oMathPara>
                </a14:m>
                <a:endParaRPr lang="fr-FR"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600" i="1" smtClean="0">
                          <a:solidFill>
                            <a:schemeClr val="accent1">
                              <a:lumMod val="75000"/>
                            </a:schemeClr>
                          </a:solidFill>
                          <a:latin typeface="Cambria Math" panose="02040503050406030204" pitchFamily="18" charset="0"/>
                          <a:ea typeface="Cambria Math" panose="02040503050406030204" pitchFamily="18" charset="0"/>
                        </a:rPr>
                        <m:t>+</m:t>
                      </m:r>
                      <m:nary>
                        <m:naryPr>
                          <m:chr m:val="∑"/>
                          <m:ctrlPr>
                            <a:rPr lang="fr-FR" sz="1600" i="1">
                              <a:solidFill>
                                <a:schemeClr val="accent1">
                                  <a:lumMod val="75000"/>
                                </a:schemeClr>
                              </a:solidFill>
                              <a:latin typeface="Cambria Math" panose="02040503050406030204" pitchFamily="18" charset="0"/>
                              <a:ea typeface="Cambria Math" panose="02040503050406030204" pitchFamily="18" charset="0"/>
                            </a:rPr>
                          </m:ctrlPr>
                        </m:naryPr>
                        <m:sub>
                          <m:r>
                            <a:rPr lang="fr-FR" sz="1600" i="1">
                              <a:solidFill>
                                <a:schemeClr val="accent1">
                                  <a:lumMod val="75000"/>
                                </a:schemeClr>
                              </a:solidFill>
                              <a:latin typeface="Cambria Math" panose="02040503050406030204" pitchFamily="18" charset="0"/>
                              <a:ea typeface="Cambria Math" panose="02040503050406030204" pitchFamily="18" charset="0"/>
                            </a:rPr>
                            <m:t>𝑗</m:t>
                          </m:r>
                          <m:r>
                            <a:rPr lang="fr-FR" sz="1600" i="1">
                              <a:solidFill>
                                <a:schemeClr val="accent1">
                                  <a:lumMod val="75000"/>
                                </a:schemeClr>
                              </a:solidFill>
                              <a:latin typeface="Cambria Math" panose="02040503050406030204" pitchFamily="18" charset="0"/>
                              <a:ea typeface="Cambria Math" panose="02040503050406030204" pitchFamily="18" charset="0"/>
                            </a:rPr>
                            <m:t>=2</m:t>
                          </m:r>
                        </m:sub>
                        <m:sup>
                          <m:r>
                            <a:rPr lang="fr-FR" sz="1600" i="1">
                              <a:solidFill>
                                <a:schemeClr val="accent1">
                                  <a:lumMod val="75000"/>
                                </a:schemeClr>
                              </a:solidFill>
                              <a:latin typeface="Cambria Math" panose="02040503050406030204" pitchFamily="18" charset="0"/>
                              <a:ea typeface="Cambria Math" panose="02040503050406030204" pitchFamily="18" charset="0"/>
                            </a:rPr>
                            <m:t>𝐽</m:t>
                          </m:r>
                        </m:sup>
                        <m:e>
                          <m:d>
                            <m:dPr>
                              <m:ctrlPr>
                                <a:rPr lang="fr-FR" sz="1600" i="1">
                                  <a:solidFill>
                                    <a:schemeClr val="accent1">
                                      <a:lumMod val="75000"/>
                                    </a:schemeClr>
                                  </a:solidFill>
                                  <a:latin typeface="Cambria Math" panose="02040503050406030204" pitchFamily="18" charset="0"/>
                                  <a:ea typeface="Cambria Math" panose="02040503050406030204" pitchFamily="18" charset="0"/>
                                </a:rPr>
                              </m:ctrlPr>
                            </m:dPr>
                            <m:e>
                              <m:sSub>
                                <m:sSubPr>
                                  <m:ctrlPr>
                                    <a:rPr lang="fr-FR" sz="1600" i="1">
                                      <a:solidFill>
                                        <a:schemeClr val="accent1">
                                          <a:lumMod val="75000"/>
                                        </a:schemeClr>
                                      </a:solidFill>
                                      <a:latin typeface="Cambria Math" panose="02040503050406030204" pitchFamily="18" charset="0"/>
                                      <a:ea typeface="Cambria Math" panose="02040503050406030204" pitchFamily="18" charset="0"/>
                                    </a:rPr>
                                  </m:ctrlPr>
                                </m:sSubPr>
                                <m:e>
                                  <m:r>
                                    <a:rPr lang="fr-FR" sz="1600" i="1">
                                      <a:solidFill>
                                        <a:schemeClr val="accent1">
                                          <a:lumMod val="75000"/>
                                        </a:schemeClr>
                                      </a:solidFill>
                                      <a:latin typeface="Cambria Math" panose="02040503050406030204" pitchFamily="18" charset="0"/>
                                      <a:ea typeface="Cambria Math" panose="02040503050406030204" pitchFamily="18" charset="0"/>
                                    </a:rPr>
                                    <m:t>𝜃</m:t>
                                  </m:r>
                                </m:e>
                                <m:sub>
                                  <m:r>
                                    <a:rPr lang="fr-FR" sz="1600" b="0" i="1" smtClean="0">
                                      <a:solidFill>
                                        <a:schemeClr val="accent1">
                                          <a:lumMod val="75000"/>
                                        </a:schemeClr>
                                      </a:solidFill>
                                      <a:latin typeface="Cambria Math" panose="02040503050406030204" pitchFamily="18" charset="0"/>
                                      <a:ea typeface="Cambria Math" panose="02040503050406030204" pitchFamily="18" charset="0"/>
                                    </a:rPr>
                                    <m:t>𝑗</m:t>
                                  </m:r>
                                </m:sub>
                              </m:sSub>
                              <m:r>
                                <a:rPr lang="fr-FR" sz="16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fr-FR" sz="1600" i="1" smtClean="0">
                                      <a:solidFill>
                                        <a:schemeClr val="accent1">
                                          <a:lumMod val="75000"/>
                                        </a:schemeClr>
                                      </a:solidFill>
                                      <a:latin typeface="Cambria Math" panose="02040503050406030204" pitchFamily="18" charset="0"/>
                                      <a:ea typeface="Cambria Math" panose="02040503050406030204" pitchFamily="18" charset="0"/>
                                    </a:rPr>
                                  </m:ctrlPr>
                                </m:sSubPr>
                                <m:e>
                                  <m:r>
                                    <a:rPr lang="fr-FR" sz="1600" b="0" i="1" smtClean="0">
                                      <a:solidFill>
                                        <a:schemeClr val="accent1">
                                          <a:lumMod val="75000"/>
                                        </a:schemeClr>
                                      </a:solidFill>
                                      <a:latin typeface="Cambria Math" panose="02040503050406030204" pitchFamily="18" charset="0"/>
                                      <a:ea typeface="Cambria Math" panose="02040503050406030204" pitchFamily="18" charset="0"/>
                                    </a:rPr>
                                    <m:t>𝑚𝑎𝑠𝑠𝑖𝑓</m:t>
                                  </m:r>
                                </m:e>
                                <m:sub>
                                  <m:r>
                                    <a:rPr lang="fr-FR" sz="1600" b="0" i="1" smtClean="0">
                                      <a:solidFill>
                                        <a:schemeClr val="accent1">
                                          <a:lumMod val="75000"/>
                                        </a:schemeClr>
                                      </a:solidFill>
                                      <a:latin typeface="Cambria Math" panose="02040503050406030204" pitchFamily="18" charset="0"/>
                                      <a:ea typeface="Cambria Math" panose="02040503050406030204" pitchFamily="18" charset="0"/>
                                    </a:rPr>
                                    <m:t>𝑖</m:t>
                                  </m:r>
                                </m:sub>
                              </m:sSub>
                            </m:e>
                          </m:d>
                        </m:e>
                      </m:nary>
                    </m:oMath>
                  </m:oMathPara>
                </a14:m>
                <a:endParaRPr lang="fr-FR"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600" i="1" smtClean="0">
                          <a:solidFill>
                            <a:srgbClr val="C00000"/>
                          </a:solidFill>
                          <a:latin typeface="Cambria Math" panose="02040503050406030204" pitchFamily="18" charset="0"/>
                          <a:ea typeface="Cambria Math" panose="02040503050406030204" pitchFamily="18" charset="0"/>
                        </a:rPr>
                        <m:t>+</m:t>
                      </m:r>
                      <m:nary>
                        <m:naryPr>
                          <m:chr m:val="∑"/>
                          <m:ctrlPr>
                            <a:rPr lang="fr-FR" sz="1600" i="1">
                              <a:solidFill>
                                <a:srgbClr val="C00000"/>
                              </a:solidFill>
                              <a:latin typeface="Cambria Math" panose="02040503050406030204" pitchFamily="18" charset="0"/>
                              <a:ea typeface="Cambria Math" panose="02040503050406030204" pitchFamily="18" charset="0"/>
                            </a:rPr>
                          </m:ctrlPr>
                        </m:naryPr>
                        <m:sub>
                          <m:r>
                            <a:rPr lang="fr-FR" sz="1600" i="1">
                              <a:solidFill>
                                <a:srgbClr val="C00000"/>
                              </a:solidFill>
                              <a:latin typeface="Cambria Math" panose="02040503050406030204" pitchFamily="18" charset="0"/>
                              <a:ea typeface="Cambria Math" panose="02040503050406030204" pitchFamily="18" charset="0"/>
                            </a:rPr>
                            <m:t>𝑗</m:t>
                          </m:r>
                          <m:r>
                            <a:rPr lang="fr-FR" sz="1600" i="1">
                              <a:solidFill>
                                <a:srgbClr val="C00000"/>
                              </a:solidFill>
                              <a:latin typeface="Cambria Math" panose="02040503050406030204" pitchFamily="18" charset="0"/>
                              <a:ea typeface="Cambria Math" panose="02040503050406030204" pitchFamily="18" charset="0"/>
                            </a:rPr>
                            <m:t>=2</m:t>
                          </m:r>
                        </m:sub>
                        <m:sup>
                          <m:r>
                            <a:rPr lang="fr-FR" sz="1600" i="1">
                              <a:solidFill>
                                <a:srgbClr val="C00000"/>
                              </a:solidFill>
                              <a:latin typeface="Cambria Math" panose="02040503050406030204" pitchFamily="18" charset="0"/>
                              <a:ea typeface="Cambria Math" panose="02040503050406030204" pitchFamily="18" charset="0"/>
                            </a:rPr>
                            <m:t>𝐽</m:t>
                          </m:r>
                        </m:sup>
                        <m:e>
                          <m:d>
                            <m:dPr>
                              <m:ctrlPr>
                                <a:rPr lang="fr-FR" sz="1600" i="1">
                                  <a:solidFill>
                                    <a:srgbClr val="C00000"/>
                                  </a:solidFill>
                                  <a:latin typeface="Cambria Math" panose="02040503050406030204" pitchFamily="18" charset="0"/>
                                  <a:ea typeface="Cambria Math" panose="02040503050406030204" pitchFamily="18" charset="0"/>
                                </a:rPr>
                              </m:ctrlPr>
                            </m:dPr>
                            <m:e>
                              <m:sSub>
                                <m:sSubPr>
                                  <m:ctrlPr>
                                    <a:rPr lang="fr-FR" sz="1600" i="1">
                                      <a:solidFill>
                                        <a:srgbClr val="C00000"/>
                                      </a:solidFill>
                                      <a:latin typeface="Cambria Math" panose="02040503050406030204" pitchFamily="18" charset="0"/>
                                      <a:ea typeface="Cambria Math" panose="02040503050406030204" pitchFamily="18" charset="0"/>
                                    </a:rPr>
                                  </m:ctrlPr>
                                </m:sSubPr>
                                <m:e>
                                  <m:r>
                                    <a:rPr lang="fr-FR" sz="1600" i="1" smtClean="0">
                                      <a:solidFill>
                                        <a:srgbClr val="C00000"/>
                                      </a:solidFill>
                                      <a:latin typeface="Cambria Math" panose="02040503050406030204" pitchFamily="18" charset="0"/>
                                      <a:ea typeface="Cambria Math" panose="02040503050406030204" pitchFamily="18" charset="0"/>
                                    </a:rPr>
                                    <m:t>𝜑</m:t>
                                  </m:r>
                                </m:e>
                                <m:sub>
                                  <m:r>
                                    <a:rPr lang="fr-FR" sz="1600" b="0" i="1" smtClean="0">
                                      <a:solidFill>
                                        <a:srgbClr val="C00000"/>
                                      </a:solidFill>
                                      <a:latin typeface="Cambria Math" panose="02040503050406030204" pitchFamily="18" charset="0"/>
                                      <a:ea typeface="Cambria Math" panose="02040503050406030204" pitchFamily="18" charset="0"/>
                                    </a:rPr>
                                    <m:t>𝑗</m:t>
                                  </m:r>
                                </m:sub>
                              </m:sSub>
                              <m:r>
                                <a:rPr lang="fr-FR" sz="1600" i="1">
                                  <a:solidFill>
                                    <a:srgbClr val="C00000"/>
                                  </a:solidFill>
                                  <a:latin typeface="Cambria Math" panose="02040503050406030204" pitchFamily="18" charset="0"/>
                                  <a:ea typeface="Cambria Math" panose="02040503050406030204" pitchFamily="18" charset="0"/>
                                </a:rPr>
                                <m:t>×</m:t>
                              </m:r>
                              <m:sSub>
                                <m:sSubPr>
                                  <m:ctrlPr>
                                    <a:rPr lang="fr-FR" sz="1600" i="1">
                                      <a:solidFill>
                                        <a:srgbClr val="C00000"/>
                                      </a:solidFill>
                                      <a:latin typeface="Cambria Math" panose="02040503050406030204" pitchFamily="18" charset="0"/>
                                      <a:ea typeface="Cambria Math" panose="02040503050406030204" pitchFamily="18" charset="0"/>
                                    </a:rPr>
                                  </m:ctrlPr>
                                </m:sSubPr>
                                <m:e>
                                  <m:r>
                                    <a:rPr lang="fr-FR" sz="1600" i="1">
                                      <a:solidFill>
                                        <a:srgbClr val="C00000"/>
                                      </a:solidFill>
                                      <a:latin typeface="Cambria Math" panose="02040503050406030204" pitchFamily="18" charset="0"/>
                                      <a:ea typeface="Cambria Math" panose="02040503050406030204" pitchFamily="18" charset="0"/>
                                    </a:rPr>
                                    <m:t>𝐻𝑑𝑜𝑚</m:t>
                                  </m:r>
                                </m:e>
                                <m:sub>
                                  <m:r>
                                    <a:rPr lang="fr-FR" sz="1600" i="1">
                                      <a:solidFill>
                                        <a:srgbClr val="C00000"/>
                                      </a:solidFill>
                                      <a:latin typeface="Cambria Math" panose="02040503050406030204" pitchFamily="18" charset="0"/>
                                      <a:ea typeface="Cambria Math" panose="02040503050406030204" pitchFamily="18" charset="0"/>
                                    </a:rPr>
                                    <m:t>𝑖</m:t>
                                  </m:r>
                                </m:sub>
                              </m:sSub>
                            </m:e>
                          </m:d>
                        </m:e>
                      </m:nary>
                    </m:oMath>
                  </m:oMathPara>
                </a14:m>
                <a:endParaRPr lang="fr-FR" sz="1600" dirty="0">
                  <a:solidFill>
                    <a:schemeClr val="tx1"/>
                  </a:solidFill>
                </a:endParaRPr>
              </a:p>
              <a:p>
                <a:pPr/>
                <a14:m>
                  <m:oMathPara xmlns:m="http://schemas.openxmlformats.org/officeDocument/2006/math">
                    <m:oMathParaPr>
                      <m:jc m:val="centerGroup"/>
                    </m:oMathParaPr>
                    <m:oMath xmlns:m="http://schemas.openxmlformats.org/officeDocument/2006/math">
                      <m:r>
                        <a:rPr lang="fr-FR" sz="1600" i="1" smtClean="0">
                          <a:solidFill>
                            <a:srgbClr val="7030A0"/>
                          </a:solidFill>
                          <a:latin typeface="Cambria Math" panose="02040503050406030204" pitchFamily="18" charset="0"/>
                          <a:ea typeface="Cambria Math" panose="02040503050406030204" pitchFamily="18" charset="0"/>
                        </a:rPr>
                        <m:t>+</m:t>
                      </m:r>
                      <m:nary>
                        <m:naryPr>
                          <m:chr m:val="∑"/>
                          <m:ctrlPr>
                            <a:rPr lang="fr-FR" sz="1600" i="1">
                              <a:solidFill>
                                <a:srgbClr val="7030A0"/>
                              </a:solidFill>
                              <a:latin typeface="Cambria Math" panose="02040503050406030204" pitchFamily="18" charset="0"/>
                              <a:ea typeface="Cambria Math" panose="02040503050406030204" pitchFamily="18" charset="0"/>
                            </a:rPr>
                          </m:ctrlPr>
                        </m:naryPr>
                        <m:sub>
                          <m:r>
                            <a:rPr lang="fr-FR" sz="1600" i="1">
                              <a:solidFill>
                                <a:srgbClr val="7030A0"/>
                              </a:solidFill>
                              <a:latin typeface="Cambria Math" panose="02040503050406030204" pitchFamily="18" charset="0"/>
                              <a:ea typeface="Cambria Math" panose="02040503050406030204" pitchFamily="18" charset="0"/>
                            </a:rPr>
                            <m:t>𝑗</m:t>
                          </m:r>
                          <m:r>
                            <a:rPr lang="fr-FR" sz="1600" i="1">
                              <a:solidFill>
                                <a:srgbClr val="7030A0"/>
                              </a:solidFill>
                              <a:latin typeface="Cambria Math" panose="02040503050406030204" pitchFamily="18" charset="0"/>
                              <a:ea typeface="Cambria Math" panose="02040503050406030204" pitchFamily="18" charset="0"/>
                            </a:rPr>
                            <m:t>=2</m:t>
                          </m:r>
                        </m:sub>
                        <m:sup>
                          <m:r>
                            <a:rPr lang="fr-FR" sz="1600" i="1">
                              <a:solidFill>
                                <a:srgbClr val="7030A0"/>
                              </a:solidFill>
                              <a:latin typeface="Cambria Math" panose="02040503050406030204" pitchFamily="18" charset="0"/>
                              <a:ea typeface="Cambria Math" panose="02040503050406030204" pitchFamily="18" charset="0"/>
                            </a:rPr>
                            <m:t>𝐽</m:t>
                          </m:r>
                        </m:sup>
                        <m:e>
                          <m:d>
                            <m:dPr>
                              <m:ctrlPr>
                                <a:rPr lang="fr-FR" sz="1600" i="1">
                                  <a:solidFill>
                                    <a:srgbClr val="7030A0"/>
                                  </a:solidFill>
                                  <a:latin typeface="Cambria Math" panose="02040503050406030204" pitchFamily="18" charset="0"/>
                                  <a:ea typeface="Cambria Math" panose="02040503050406030204" pitchFamily="18" charset="0"/>
                                </a:rPr>
                              </m:ctrlPr>
                            </m:dPr>
                            <m:e>
                              <m:sSub>
                                <m:sSubPr>
                                  <m:ctrlPr>
                                    <a:rPr lang="fr-FR" sz="1600" i="1">
                                      <a:solidFill>
                                        <a:srgbClr val="7030A0"/>
                                      </a:solidFill>
                                      <a:latin typeface="Cambria Math" panose="02040503050406030204" pitchFamily="18" charset="0"/>
                                      <a:ea typeface="Cambria Math" panose="02040503050406030204" pitchFamily="18" charset="0"/>
                                    </a:rPr>
                                  </m:ctrlPr>
                                </m:sSubPr>
                                <m:e>
                                  <m:r>
                                    <a:rPr lang="fr-FR" sz="1600" i="1" smtClean="0">
                                      <a:solidFill>
                                        <a:srgbClr val="7030A0"/>
                                      </a:solidFill>
                                      <a:latin typeface="Cambria Math" panose="02040503050406030204" pitchFamily="18" charset="0"/>
                                      <a:ea typeface="Cambria Math" panose="02040503050406030204" pitchFamily="18" charset="0"/>
                                    </a:rPr>
                                    <m:t>𝜔</m:t>
                                  </m:r>
                                </m:e>
                                <m:sub>
                                  <m:r>
                                    <a:rPr lang="fr-FR" sz="1600" b="0" i="1" smtClean="0">
                                      <a:solidFill>
                                        <a:srgbClr val="7030A0"/>
                                      </a:solidFill>
                                      <a:latin typeface="Cambria Math" panose="02040503050406030204" pitchFamily="18" charset="0"/>
                                      <a:ea typeface="Cambria Math" panose="02040503050406030204" pitchFamily="18" charset="0"/>
                                    </a:rPr>
                                    <m:t>𝑗</m:t>
                                  </m:r>
                                </m:sub>
                              </m:sSub>
                              <m:r>
                                <a:rPr lang="fr-FR" sz="1600" i="1">
                                  <a:solidFill>
                                    <a:srgbClr val="7030A0"/>
                                  </a:solidFill>
                                  <a:latin typeface="Cambria Math" panose="02040503050406030204" pitchFamily="18" charset="0"/>
                                  <a:ea typeface="Cambria Math" panose="02040503050406030204" pitchFamily="18" charset="0"/>
                                </a:rPr>
                                <m:t>×</m:t>
                              </m:r>
                              <m:sSub>
                                <m:sSubPr>
                                  <m:ctrlPr>
                                    <a:rPr lang="fr-FR" sz="1600" i="1">
                                      <a:solidFill>
                                        <a:srgbClr val="7030A0"/>
                                      </a:solidFill>
                                      <a:latin typeface="Cambria Math" panose="02040503050406030204" pitchFamily="18" charset="0"/>
                                      <a:ea typeface="Cambria Math" panose="02040503050406030204" pitchFamily="18" charset="0"/>
                                    </a:rPr>
                                  </m:ctrlPr>
                                </m:sSubPr>
                                <m:e>
                                  <m:r>
                                    <a:rPr lang="fr-FR" sz="1600" i="1">
                                      <a:solidFill>
                                        <a:srgbClr val="7030A0"/>
                                      </a:solidFill>
                                      <a:latin typeface="Cambria Math" panose="02040503050406030204" pitchFamily="18" charset="0"/>
                                      <a:ea typeface="Cambria Math" panose="02040503050406030204" pitchFamily="18" charset="0"/>
                                    </a:rPr>
                                    <m:t>𝑆𝑇</m:t>
                                  </m:r>
                                </m:e>
                                <m:sub>
                                  <m:r>
                                    <a:rPr lang="fr-FR" sz="1600" i="1">
                                      <a:solidFill>
                                        <a:srgbClr val="7030A0"/>
                                      </a:solidFill>
                                      <a:latin typeface="Cambria Math" panose="02040503050406030204" pitchFamily="18" charset="0"/>
                                      <a:ea typeface="Cambria Math" panose="02040503050406030204" pitchFamily="18" charset="0"/>
                                    </a:rPr>
                                    <m:t>𝑖</m:t>
                                  </m:r>
                                </m:sub>
                              </m:sSub>
                            </m:e>
                          </m:d>
                        </m:e>
                      </m:nary>
                    </m:oMath>
                  </m:oMathPara>
                </a14:m>
                <a:endParaRPr lang="fr-FR" sz="1600" dirty="0">
                  <a:solidFill>
                    <a:schemeClr val="tx1"/>
                  </a:solidFill>
                </a:endParaRPr>
              </a:p>
              <a:p>
                <a:pPr/>
                <a14:m>
                  <m:oMathPara xmlns:m="http://schemas.openxmlformats.org/officeDocument/2006/math">
                    <m:oMathParaPr>
                      <m:jc m:val="centerGroup"/>
                    </m:oMathParaPr>
                    <m:oMath xmlns:m="http://schemas.openxmlformats.org/officeDocument/2006/math">
                      <m:r>
                        <a:rPr lang="fr-FR" sz="1600" b="0" i="1" smtClean="0">
                          <a:solidFill>
                            <a:schemeClr val="accent6">
                              <a:lumMod val="75000"/>
                            </a:schemeClr>
                          </a:solidFill>
                          <a:latin typeface="Cambria Math" panose="02040503050406030204" pitchFamily="18" charset="0"/>
                          <a:ea typeface="Cambria Math" panose="02040503050406030204" pitchFamily="18" charset="0"/>
                        </a:rPr>
                        <m:t>                                 </m:t>
                      </m:r>
                      <m:r>
                        <a:rPr lang="fr-FR" sz="1600" i="1" smtClean="0">
                          <a:solidFill>
                            <a:schemeClr val="accent6">
                              <a:lumMod val="75000"/>
                            </a:schemeClr>
                          </a:solidFill>
                          <a:latin typeface="Cambria Math" panose="02040503050406030204" pitchFamily="18" charset="0"/>
                          <a:ea typeface="Cambria Math" panose="02040503050406030204" pitchFamily="18" charset="0"/>
                        </a:rPr>
                        <m:t>+</m:t>
                      </m:r>
                      <m:nary>
                        <m:naryPr>
                          <m:chr m:val="∑"/>
                          <m:ctrlPr>
                            <a:rPr lang="fr-FR" sz="1600" i="1">
                              <a:solidFill>
                                <a:schemeClr val="accent6">
                                  <a:lumMod val="75000"/>
                                </a:schemeClr>
                              </a:solidFill>
                              <a:latin typeface="Cambria Math" panose="02040503050406030204" pitchFamily="18" charset="0"/>
                              <a:ea typeface="Cambria Math" panose="02040503050406030204" pitchFamily="18" charset="0"/>
                            </a:rPr>
                          </m:ctrlPr>
                        </m:naryPr>
                        <m:sub>
                          <m:r>
                            <a:rPr lang="fr-FR" sz="1600" i="1">
                              <a:solidFill>
                                <a:schemeClr val="accent6">
                                  <a:lumMod val="75000"/>
                                </a:schemeClr>
                              </a:solidFill>
                              <a:latin typeface="Cambria Math" panose="02040503050406030204" pitchFamily="18" charset="0"/>
                              <a:ea typeface="Cambria Math" panose="02040503050406030204" pitchFamily="18" charset="0"/>
                            </a:rPr>
                            <m:t>𝑗</m:t>
                          </m:r>
                          <m:r>
                            <a:rPr lang="fr-FR" sz="1600" i="1">
                              <a:solidFill>
                                <a:schemeClr val="accent6">
                                  <a:lumMod val="75000"/>
                                </a:schemeClr>
                              </a:solidFill>
                              <a:latin typeface="Cambria Math" panose="02040503050406030204" pitchFamily="18" charset="0"/>
                              <a:ea typeface="Cambria Math" panose="02040503050406030204" pitchFamily="18" charset="0"/>
                            </a:rPr>
                            <m:t>=2</m:t>
                          </m:r>
                        </m:sub>
                        <m:sup>
                          <m:r>
                            <a:rPr lang="fr-FR" sz="1600" i="1">
                              <a:solidFill>
                                <a:schemeClr val="accent6">
                                  <a:lumMod val="75000"/>
                                </a:schemeClr>
                              </a:solidFill>
                              <a:latin typeface="Cambria Math" panose="02040503050406030204" pitchFamily="18" charset="0"/>
                              <a:ea typeface="Cambria Math" panose="02040503050406030204" pitchFamily="18" charset="0"/>
                            </a:rPr>
                            <m:t>𝐽</m:t>
                          </m:r>
                        </m:sup>
                        <m:e>
                          <m:nary>
                            <m:naryPr>
                              <m:chr m:val="∑"/>
                              <m:ctrlPr>
                                <a:rPr lang="fr-FR" sz="1600" i="1">
                                  <a:solidFill>
                                    <a:schemeClr val="accent6">
                                      <a:lumMod val="75000"/>
                                    </a:schemeClr>
                                  </a:solidFill>
                                  <a:latin typeface="Cambria Math" panose="02040503050406030204" pitchFamily="18" charset="0"/>
                                  <a:ea typeface="Cambria Math" panose="02040503050406030204" pitchFamily="18" charset="0"/>
                                </a:rPr>
                              </m:ctrlPr>
                            </m:naryPr>
                            <m:sub>
                              <m:r>
                                <m:rPr>
                                  <m:brk m:alnAt="23"/>
                                </m:rPr>
                                <a:rPr lang="fr-FR" sz="1600" i="1">
                                  <a:solidFill>
                                    <a:schemeClr val="accent6">
                                      <a:lumMod val="75000"/>
                                    </a:schemeClr>
                                  </a:solidFill>
                                  <a:latin typeface="Cambria Math" panose="02040503050406030204" pitchFamily="18" charset="0"/>
                                  <a:ea typeface="Cambria Math" panose="02040503050406030204" pitchFamily="18" charset="0"/>
                                </a:rPr>
                                <m:t>𝑘</m:t>
                              </m:r>
                              <m:r>
                                <a:rPr lang="fr-FR" sz="1600" i="1">
                                  <a:solidFill>
                                    <a:schemeClr val="accent6">
                                      <a:lumMod val="75000"/>
                                    </a:schemeClr>
                                  </a:solidFill>
                                  <a:latin typeface="Cambria Math" panose="02040503050406030204" pitchFamily="18" charset="0"/>
                                  <a:ea typeface="Cambria Math" panose="02040503050406030204" pitchFamily="18" charset="0"/>
                                </a:rPr>
                                <m:t>=</m:t>
                              </m:r>
                              <m:r>
                                <a:rPr lang="fr-FR" sz="1600" b="0" i="1" smtClean="0">
                                  <a:solidFill>
                                    <a:schemeClr val="accent6">
                                      <a:lumMod val="75000"/>
                                    </a:schemeClr>
                                  </a:solidFill>
                                  <a:latin typeface="Cambria Math" panose="02040503050406030204" pitchFamily="18" charset="0"/>
                                  <a:ea typeface="Cambria Math" panose="02040503050406030204" pitchFamily="18" charset="0"/>
                                </a:rPr>
                                <m:t>2</m:t>
                              </m:r>
                            </m:sub>
                            <m:sup>
                              <m:r>
                                <a:rPr lang="fr-FR" sz="1600" i="1">
                                  <a:solidFill>
                                    <a:schemeClr val="accent6">
                                      <a:lumMod val="75000"/>
                                    </a:schemeClr>
                                  </a:solidFill>
                                  <a:latin typeface="Cambria Math" panose="02040503050406030204" pitchFamily="18" charset="0"/>
                                  <a:ea typeface="Cambria Math" panose="02040503050406030204" pitchFamily="18" charset="0"/>
                                </a:rPr>
                                <m:t>𝐾</m:t>
                              </m:r>
                            </m:sup>
                            <m:e>
                              <m:d>
                                <m:dPr>
                                  <m:ctrlPr>
                                    <a:rPr lang="fr-FR" sz="1600" i="1">
                                      <a:solidFill>
                                        <a:schemeClr val="accent6">
                                          <a:lumMod val="75000"/>
                                        </a:schemeClr>
                                      </a:solidFill>
                                      <a:latin typeface="Cambria Math" panose="02040503050406030204" pitchFamily="18" charset="0"/>
                                      <a:ea typeface="Cambria Math" panose="02040503050406030204" pitchFamily="18" charset="0"/>
                                    </a:rPr>
                                  </m:ctrlPr>
                                </m:dPr>
                                <m:e>
                                  <m:sSub>
                                    <m:sSubPr>
                                      <m:ctrlPr>
                                        <a:rPr lang="fr-FR" sz="1600" i="1">
                                          <a:solidFill>
                                            <a:schemeClr val="accent6">
                                              <a:lumMod val="75000"/>
                                            </a:schemeClr>
                                          </a:solidFill>
                                          <a:latin typeface="Cambria Math" panose="02040503050406030204" pitchFamily="18" charset="0"/>
                                          <a:ea typeface="Cambria Math" panose="02040503050406030204" pitchFamily="18" charset="0"/>
                                        </a:rPr>
                                      </m:ctrlPr>
                                    </m:sSubPr>
                                    <m:e>
                                      <m:r>
                                        <a:rPr lang="fr-FR" sz="1600" i="1" smtClean="0">
                                          <a:solidFill>
                                            <a:schemeClr val="accent6">
                                              <a:lumMod val="75000"/>
                                            </a:schemeClr>
                                          </a:solidFill>
                                          <a:latin typeface="Cambria Math" panose="02040503050406030204" pitchFamily="18" charset="0"/>
                                          <a:ea typeface="Cambria Math" panose="02040503050406030204" pitchFamily="18" charset="0"/>
                                        </a:rPr>
                                        <m:t>𝜏</m:t>
                                      </m:r>
                                    </m:e>
                                    <m:sub>
                                      <m:r>
                                        <a:rPr lang="fr-FR" sz="1600" b="0" i="1" smtClean="0">
                                          <a:solidFill>
                                            <a:schemeClr val="accent6">
                                              <a:lumMod val="75000"/>
                                            </a:schemeClr>
                                          </a:solidFill>
                                          <a:latin typeface="Cambria Math" panose="02040503050406030204" pitchFamily="18" charset="0"/>
                                          <a:ea typeface="Cambria Math" panose="02040503050406030204" pitchFamily="18" charset="0"/>
                                        </a:rPr>
                                        <m:t>𝑗</m:t>
                                      </m:r>
                                      <m:r>
                                        <a:rPr lang="fr-FR" sz="1600" b="0" i="1" smtClean="0">
                                          <a:solidFill>
                                            <a:schemeClr val="accent6">
                                              <a:lumMod val="75000"/>
                                            </a:schemeClr>
                                          </a:solidFill>
                                          <a:latin typeface="Cambria Math" panose="02040503050406030204" pitchFamily="18" charset="0"/>
                                          <a:ea typeface="Cambria Math" panose="02040503050406030204" pitchFamily="18" charset="0"/>
                                        </a:rPr>
                                        <m:t>,</m:t>
                                      </m:r>
                                      <m:r>
                                        <a:rPr lang="fr-FR" sz="1600" b="0" i="1" smtClean="0">
                                          <a:solidFill>
                                            <a:schemeClr val="accent6">
                                              <a:lumMod val="75000"/>
                                            </a:schemeClr>
                                          </a:solidFill>
                                          <a:latin typeface="Cambria Math" panose="02040503050406030204" pitchFamily="18" charset="0"/>
                                          <a:ea typeface="Cambria Math" panose="02040503050406030204" pitchFamily="18" charset="0"/>
                                        </a:rPr>
                                        <m:t>𝑘</m:t>
                                      </m:r>
                                    </m:sub>
                                  </m:sSub>
                                  <m:r>
                                    <a:rPr lang="fr-FR" sz="1600" b="0" i="1" smtClean="0">
                                      <a:solidFill>
                                        <a:schemeClr val="accent6">
                                          <a:lumMod val="75000"/>
                                        </a:schemeClr>
                                      </a:solidFill>
                                      <a:latin typeface="Cambria Math" panose="02040503050406030204" pitchFamily="18" charset="0"/>
                                      <a:ea typeface="Cambria Math" panose="02040503050406030204" pitchFamily="18" charset="0"/>
                                    </a:rPr>
                                    <m:t>×</m:t>
                                  </m:r>
                                  <m:sSub>
                                    <m:sSubPr>
                                      <m:ctrlPr>
                                        <a:rPr lang="fr-FR" sz="1600" b="0" i="1" smtClean="0">
                                          <a:solidFill>
                                            <a:schemeClr val="accent6">
                                              <a:lumMod val="75000"/>
                                            </a:schemeClr>
                                          </a:solidFill>
                                          <a:latin typeface="Cambria Math" panose="02040503050406030204" pitchFamily="18" charset="0"/>
                                          <a:ea typeface="Cambria Math" panose="02040503050406030204" pitchFamily="18" charset="0"/>
                                        </a:rPr>
                                      </m:ctrlPr>
                                    </m:sSubPr>
                                    <m:e>
                                      <m:r>
                                        <a:rPr lang="fr-FR" sz="1600" b="0" i="1" smtClean="0">
                                          <a:solidFill>
                                            <a:schemeClr val="accent6">
                                              <a:lumMod val="75000"/>
                                            </a:schemeClr>
                                          </a:solidFill>
                                          <a:latin typeface="Cambria Math" panose="02040503050406030204" pitchFamily="18" charset="0"/>
                                          <a:ea typeface="Cambria Math" panose="02040503050406030204" pitchFamily="18" charset="0"/>
                                        </a:rPr>
                                        <m:t>𝑒𝑠𝑠𝑒𝑛𝑐𝑒</m:t>
                                      </m:r>
                                    </m:e>
                                    <m:sub>
                                      <m:r>
                                        <a:rPr lang="fr-FR" sz="1600" b="0" i="1" smtClean="0">
                                          <a:solidFill>
                                            <a:schemeClr val="accent6">
                                              <a:lumMod val="75000"/>
                                            </a:schemeClr>
                                          </a:solidFill>
                                          <a:latin typeface="Cambria Math" panose="02040503050406030204" pitchFamily="18" charset="0"/>
                                          <a:ea typeface="Cambria Math" panose="02040503050406030204" pitchFamily="18" charset="0"/>
                                        </a:rPr>
                                        <m:t>𝑖</m:t>
                                      </m:r>
                                    </m:sub>
                                  </m:sSub>
                                  <m:r>
                                    <a:rPr lang="fr-FR" sz="1600" b="0" i="1" smtClean="0">
                                      <a:solidFill>
                                        <a:schemeClr val="accent6">
                                          <a:lumMod val="75000"/>
                                        </a:schemeClr>
                                      </a:solidFill>
                                      <a:latin typeface="Cambria Math" panose="02040503050406030204" pitchFamily="18" charset="0"/>
                                      <a:ea typeface="Cambria Math" panose="02040503050406030204" pitchFamily="18" charset="0"/>
                                    </a:rPr>
                                    <m:t>×</m:t>
                                  </m:r>
                                  <m:sSub>
                                    <m:sSubPr>
                                      <m:ctrlPr>
                                        <a:rPr lang="fr-FR" sz="1600" b="0" i="1" smtClean="0">
                                          <a:solidFill>
                                            <a:schemeClr val="accent6">
                                              <a:lumMod val="75000"/>
                                            </a:schemeClr>
                                          </a:solidFill>
                                          <a:latin typeface="Cambria Math" panose="02040503050406030204" pitchFamily="18" charset="0"/>
                                          <a:ea typeface="Cambria Math" panose="02040503050406030204" pitchFamily="18" charset="0"/>
                                        </a:rPr>
                                      </m:ctrlPr>
                                    </m:sSubPr>
                                    <m:e>
                                      <m:r>
                                        <a:rPr lang="fr-FR" sz="1600" b="0" i="1" smtClean="0">
                                          <a:solidFill>
                                            <a:schemeClr val="accent6">
                                              <a:lumMod val="75000"/>
                                            </a:schemeClr>
                                          </a:solidFill>
                                          <a:latin typeface="Cambria Math" panose="02040503050406030204" pitchFamily="18" charset="0"/>
                                          <a:ea typeface="Cambria Math" panose="02040503050406030204" pitchFamily="18" charset="0"/>
                                        </a:rPr>
                                        <m:t>𝑚𝑎𝑠𝑠𝑖𝑓</m:t>
                                      </m:r>
                                    </m:e>
                                    <m:sub>
                                      <m:r>
                                        <a:rPr lang="fr-FR" sz="1600" b="0" i="1" smtClean="0">
                                          <a:solidFill>
                                            <a:schemeClr val="accent6">
                                              <a:lumMod val="75000"/>
                                            </a:schemeClr>
                                          </a:solidFill>
                                          <a:latin typeface="Cambria Math" panose="02040503050406030204" pitchFamily="18" charset="0"/>
                                          <a:ea typeface="Cambria Math" panose="02040503050406030204" pitchFamily="18" charset="0"/>
                                        </a:rPr>
                                        <m:t>𝑖</m:t>
                                      </m:r>
                                    </m:sub>
                                  </m:sSub>
                                </m:e>
                              </m:d>
                            </m:e>
                          </m:nary>
                        </m:e>
                      </m:nary>
                    </m:oMath>
                  </m:oMathPara>
                </a14:m>
                <a:endParaRPr lang="fr-FR" sz="1600" dirty="0">
                  <a:solidFill>
                    <a:schemeClr val="tx1"/>
                  </a:solidFill>
                </a:endParaRPr>
              </a:p>
              <a:p>
                <a:endParaRPr lang="fr-FR" sz="1600" dirty="0">
                  <a:solidFill>
                    <a:schemeClr val="tx1"/>
                  </a:solidFill>
                </a:endParaRPr>
              </a:p>
            </p:txBody>
          </p:sp>
        </mc:Choice>
        <mc:Fallback xmlns="">
          <p:sp>
            <p:nvSpPr>
              <p:cNvPr id="7" name="ZoneTexte 6"/>
              <p:cNvSpPr txBox="1">
                <a:spLocks noRot="1" noChangeAspect="1" noMove="1" noResize="1" noEditPoints="1" noAdjustHandles="1" noChangeArrowheads="1" noChangeShapeType="1" noTextEdit="1"/>
              </p:cNvSpPr>
              <p:nvPr/>
            </p:nvSpPr>
            <p:spPr>
              <a:xfrm>
                <a:off x="-1574800" y="2686446"/>
                <a:ext cx="8559799" cy="3819315"/>
              </a:xfrm>
              <a:prstGeom prst="rect">
                <a:avLst/>
              </a:prstGeom>
              <a:blipFill rotWithShape="0">
                <a:blip r:embed="rId3"/>
                <a:stretch>
                  <a:fillRect/>
                </a:stretch>
              </a:blipFill>
            </p:spPr>
            <p:txBody>
              <a:bodyPr/>
              <a:lstStyle/>
              <a:p>
                <a:r>
                  <a:rPr lang="fr-FR">
                    <a:noFill/>
                  </a:rPr>
                  <a:t> </a:t>
                </a:r>
              </a:p>
            </p:txBody>
          </p:sp>
        </mc:Fallback>
      </mc:AlternateContent>
      <p:sp>
        <p:nvSpPr>
          <p:cNvPr id="9" name="ZoneTexte 8"/>
          <p:cNvSpPr txBox="1"/>
          <p:nvPr/>
        </p:nvSpPr>
        <p:spPr>
          <a:xfrm>
            <a:off x="6024032" y="3269734"/>
            <a:ext cx="2230968" cy="369332"/>
          </a:xfrm>
          <a:prstGeom prst="rect">
            <a:avLst/>
          </a:prstGeom>
          <a:noFill/>
        </p:spPr>
        <p:txBody>
          <a:bodyPr wrap="square" rtlCol="0">
            <a:spAutoFit/>
          </a:bodyPr>
          <a:lstStyle/>
          <a:p>
            <a:r>
              <a:rPr lang="fr-FR" dirty="0"/>
              <a:t>Effets simples</a:t>
            </a:r>
          </a:p>
        </p:txBody>
      </p:sp>
      <p:sp>
        <p:nvSpPr>
          <p:cNvPr id="10" name="ZoneTexte 9"/>
          <p:cNvSpPr txBox="1"/>
          <p:nvPr/>
        </p:nvSpPr>
        <p:spPr>
          <a:xfrm>
            <a:off x="6235699" y="4924215"/>
            <a:ext cx="2290234" cy="646331"/>
          </a:xfrm>
          <a:prstGeom prst="rect">
            <a:avLst/>
          </a:prstGeom>
          <a:noFill/>
        </p:spPr>
        <p:txBody>
          <a:bodyPr wrap="square" rtlCol="0">
            <a:spAutoFit/>
          </a:bodyPr>
          <a:lstStyle/>
          <a:p>
            <a:r>
              <a:rPr lang="fr-FR" dirty="0"/>
              <a:t>Termes d’interactions</a:t>
            </a:r>
          </a:p>
        </p:txBody>
      </p:sp>
      <p:sp>
        <p:nvSpPr>
          <p:cNvPr id="11" name="Accolade fermante 10"/>
          <p:cNvSpPr/>
          <p:nvPr/>
        </p:nvSpPr>
        <p:spPr>
          <a:xfrm>
            <a:off x="5393267" y="2768600"/>
            <a:ext cx="186266" cy="137160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Accolade fermante 11"/>
          <p:cNvSpPr/>
          <p:nvPr/>
        </p:nvSpPr>
        <p:spPr>
          <a:xfrm>
            <a:off x="5410201" y="4301067"/>
            <a:ext cx="169332" cy="182880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C1757746-34AE-4636-84E1-222A80DEF236}"/>
              </a:ext>
            </a:extLst>
          </p:cNvPr>
          <p:cNvSpPr>
            <a:spLocks noGrp="1"/>
          </p:cNvSpPr>
          <p:nvPr>
            <p:ph type="sldNum" sz="quarter" idx="12"/>
          </p:nvPr>
        </p:nvSpPr>
        <p:spPr/>
        <p:txBody>
          <a:bodyPr/>
          <a:lstStyle/>
          <a:p>
            <a:fld id="{6697765D-F622-4BC4-AC55-80A3CC4A834C}" type="slidenum">
              <a:rPr lang="fr-FR" smtClean="0"/>
              <a:pPr/>
              <a:t>45</a:t>
            </a:fld>
            <a:endParaRPr lang="fr-FR"/>
          </a:p>
        </p:txBody>
      </p:sp>
    </p:spTree>
    <p:extLst>
      <p:ext uri="{BB962C8B-B14F-4D97-AF65-F5344CB8AC3E}">
        <p14:creationId xmlns:p14="http://schemas.microsoft.com/office/powerpoint/2010/main" val="372849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792" y="1026968"/>
            <a:ext cx="4163406" cy="5461000"/>
          </a:xfrm>
          <a:prstGeom prst="rect">
            <a:avLst/>
          </a:prstGeom>
        </p:spPr>
      </p:pic>
      <p:sp>
        <p:nvSpPr>
          <p:cNvPr id="8" name="Rectangle 7"/>
          <p:cNvSpPr/>
          <p:nvPr/>
        </p:nvSpPr>
        <p:spPr>
          <a:xfrm>
            <a:off x="236981" y="0"/>
            <a:ext cx="8051886" cy="923330"/>
          </a:xfrm>
          <a:prstGeom prst="rect">
            <a:avLst/>
          </a:prstGeom>
        </p:spPr>
        <p:txBody>
          <a:bodyPr wrap="square">
            <a:spAutoFit/>
          </a:bodyPr>
          <a:lstStyle/>
          <a:p>
            <a:r>
              <a:rPr lang="fr-FR" dirty="0">
                <a:solidFill>
                  <a:schemeClr val="accent1">
                    <a:lumMod val="75000"/>
                  </a:schemeClr>
                </a:solidFill>
              </a:rPr>
              <a:t>&gt; mod.perche4=</a:t>
            </a:r>
            <a:r>
              <a:rPr lang="fr-FR" dirty="0" err="1">
                <a:solidFill>
                  <a:schemeClr val="accent1">
                    <a:lumMod val="75000"/>
                  </a:schemeClr>
                </a:solidFill>
              </a:rPr>
              <a:t>glm</a:t>
            </a:r>
            <a:r>
              <a:rPr lang="fr-FR" dirty="0">
                <a:solidFill>
                  <a:schemeClr val="accent1">
                    <a:lumMod val="75000"/>
                  </a:schemeClr>
                </a:solidFill>
              </a:rPr>
              <a:t>(</a:t>
            </a:r>
            <a:r>
              <a:rPr lang="fr-FR" dirty="0" err="1">
                <a:solidFill>
                  <a:schemeClr val="accent1">
                    <a:lumMod val="75000"/>
                  </a:schemeClr>
                </a:solidFill>
              </a:rPr>
              <a:t>rs~massif</a:t>
            </a:r>
            <a:r>
              <a:rPr lang="fr-FR" dirty="0">
                <a:solidFill>
                  <a:schemeClr val="accent1">
                    <a:lumMod val="75000"/>
                  </a:schemeClr>
                </a:solidFill>
              </a:rPr>
              <a:t>*(</a:t>
            </a:r>
            <a:r>
              <a:rPr lang="fr-FR" dirty="0" err="1">
                <a:solidFill>
                  <a:schemeClr val="accent1">
                    <a:lumMod val="75000"/>
                  </a:schemeClr>
                </a:solidFill>
              </a:rPr>
              <a:t>sHdom+sST+essence</a:t>
            </a:r>
            <a:r>
              <a:rPr lang="fr-FR" dirty="0">
                <a:solidFill>
                  <a:schemeClr val="accent1">
                    <a:lumMod val="75000"/>
                  </a:schemeClr>
                </a:solidFill>
              </a:rPr>
              <a:t>),data=dperche1,family=poisson)</a:t>
            </a:r>
          </a:p>
        </p:txBody>
      </p:sp>
      <p:sp>
        <p:nvSpPr>
          <p:cNvPr id="9" name="ZoneTexte 8"/>
          <p:cNvSpPr txBox="1"/>
          <p:nvPr/>
        </p:nvSpPr>
        <p:spPr>
          <a:xfrm>
            <a:off x="4690533" y="1413933"/>
            <a:ext cx="4368800" cy="1477328"/>
          </a:xfrm>
          <a:prstGeom prst="rect">
            <a:avLst/>
          </a:prstGeom>
          <a:noFill/>
        </p:spPr>
        <p:txBody>
          <a:bodyPr wrap="square" rtlCol="0">
            <a:spAutoFit/>
          </a:bodyPr>
          <a:lstStyle/>
          <a:p>
            <a:r>
              <a:rPr lang="fr-FR" dirty="0"/>
              <a:t>* Certaines interactions ne sont pas estimables(déséquilibre de plan d’échantillonnage, certaines essences sont sous-représentées dans certains massifs) : </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0342" y="3176443"/>
            <a:ext cx="3438525" cy="1162050"/>
          </a:xfrm>
          <a:prstGeom prst="rect">
            <a:avLst/>
          </a:prstGeom>
        </p:spPr>
      </p:pic>
      <p:sp>
        <p:nvSpPr>
          <p:cNvPr id="11" name="ZoneTexte 10"/>
          <p:cNvSpPr txBox="1"/>
          <p:nvPr/>
        </p:nvSpPr>
        <p:spPr>
          <a:xfrm>
            <a:off x="4690533" y="4539008"/>
            <a:ext cx="4368800" cy="923330"/>
          </a:xfrm>
          <a:prstGeom prst="rect">
            <a:avLst/>
          </a:prstGeom>
          <a:noFill/>
        </p:spPr>
        <p:txBody>
          <a:bodyPr wrap="square" rtlCol="0">
            <a:spAutoFit/>
          </a:bodyPr>
          <a:lstStyle/>
          <a:p>
            <a:r>
              <a:rPr lang="fr-FR" dirty="0"/>
              <a:t>* Ces effets par massifs ne nous intéressent pas, on veut juste les prendre en compte</a:t>
            </a:r>
          </a:p>
        </p:txBody>
      </p:sp>
      <p:sp>
        <p:nvSpPr>
          <p:cNvPr id="12" name="ZoneTexte 11"/>
          <p:cNvSpPr txBox="1"/>
          <p:nvPr/>
        </p:nvSpPr>
        <p:spPr>
          <a:xfrm>
            <a:off x="4690533" y="5462338"/>
            <a:ext cx="4368800" cy="1200329"/>
          </a:xfrm>
          <a:prstGeom prst="rect">
            <a:avLst/>
          </a:prstGeom>
          <a:noFill/>
        </p:spPr>
        <p:txBody>
          <a:bodyPr wrap="square" rtlCol="0">
            <a:spAutoFit/>
          </a:bodyPr>
          <a:lstStyle/>
          <a:p>
            <a:r>
              <a:rPr lang="fr-FR" dirty="0"/>
              <a:t>* On fait l’hypothèse que les interactions reflètent des variations aléatoires d’un même processus, et non des processus distincts</a:t>
            </a:r>
          </a:p>
        </p:txBody>
      </p:sp>
      <p:sp>
        <p:nvSpPr>
          <p:cNvPr id="2" name="Espace réservé du numéro de diapositive 1">
            <a:extLst>
              <a:ext uri="{FF2B5EF4-FFF2-40B4-BE49-F238E27FC236}">
                <a16:creationId xmlns:a16="http://schemas.microsoft.com/office/drawing/2014/main" id="{B1A937F1-1E43-47D2-AA52-25654FA5F54D}"/>
              </a:ext>
            </a:extLst>
          </p:cNvPr>
          <p:cNvSpPr>
            <a:spLocks noGrp="1"/>
          </p:cNvSpPr>
          <p:nvPr>
            <p:ph type="sldNum" sz="quarter" idx="12"/>
          </p:nvPr>
        </p:nvSpPr>
        <p:spPr/>
        <p:txBody>
          <a:bodyPr/>
          <a:lstStyle/>
          <a:p>
            <a:fld id="{6697765D-F622-4BC4-AC55-80A3CC4A834C}" type="slidenum">
              <a:rPr lang="fr-FR" smtClean="0"/>
              <a:pPr/>
              <a:t>46</a:t>
            </a:fld>
            <a:endParaRPr lang="fr-FR"/>
          </a:p>
        </p:txBody>
      </p:sp>
    </p:spTree>
    <p:extLst>
      <p:ext uri="{BB962C8B-B14F-4D97-AF65-F5344CB8AC3E}">
        <p14:creationId xmlns:p14="http://schemas.microsoft.com/office/powerpoint/2010/main" val="1028360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p:cNvSpPr txBox="1"/>
              <p:nvPr/>
            </p:nvSpPr>
            <p:spPr>
              <a:xfrm>
                <a:off x="318753" y="2263162"/>
                <a:ext cx="8617498" cy="954107"/>
              </a:xfrm>
              <a:prstGeom prst="rect">
                <a:avLst/>
              </a:prstGeom>
              <a:noFill/>
            </p:spPr>
            <p:txBody>
              <a:bodyPr wrap="square" rtlCol="0">
                <a:spAutoFit/>
              </a:bodyPr>
              <a:lstStyle/>
              <a:p>
                <a:r>
                  <a:rPr lang="fr-FR" dirty="0"/>
                  <a:t>Modèle à </a:t>
                </a:r>
                <a:r>
                  <a:rPr lang="fr-FR" sz="2000" b="1" u="sng" dirty="0"/>
                  <a:t>pentes aléatoires </a:t>
                </a:r>
                <a:r>
                  <a:rPr lang="fr-FR" dirty="0"/>
                  <a:t>sur les effets fixes =</a:t>
                </a:r>
              </a:p>
              <a:p>
                <a:r>
                  <a:rPr lang="fr-FR" dirty="0"/>
                  <a:t>Une pente intra-massif, moyenne sur tous les massifs (</a:t>
                </a:r>
                <a:r>
                  <a:rPr lang="el-GR" dirty="0"/>
                  <a:t>α</a:t>
                </a:r>
                <a:r>
                  <a:rPr lang="fr-FR" dirty="0"/>
                  <a:t>, </a:t>
                </a:r>
                <a:r>
                  <a:rPr lang="el-GR" dirty="0"/>
                  <a:t>β</a:t>
                </a:r>
                <a:r>
                  <a:rPr lang="fr-FR" dirty="0"/>
                  <a:t>, </a:t>
                </a:r>
                <a:r>
                  <a:rPr lang="el-GR" dirty="0"/>
                  <a:t>γ</a:t>
                </a:r>
                <a:r>
                  <a:rPr lang="fr-FR" dirty="0"/>
                  <a:t>, </a:t>
                </a:r>
                <a:r>
                  <a:rPr lang="el-GR" dirty="0"/>
                  <a:t>δ</a:t>
                </a:r>
                <a:r>
                  <a:rPr lang="fr-FR" dirty="0"/>
                  <a:t>)+ une variation inter-massif (</a:t>
                </a:r>
                <a14:m>
                  <m:oMath xmlns:m="http://schemas.openxmlformats.org/officeDocument/2006/math">
                    <m:r>
                      <a:rPr lang="fr-FR" i="1">
                        <a:latin typeface="Cambria Math" panose="02040503050406030204" pitchFamily="18" charset="0"/>
                        <a:ea typeface="Cambria Math" panose="02040503050406030204" pitchFamily="18" charset="0"/>
                      </a:rPr>
                      <m:t>𝜃</m:t>
                    </m:r>
                  </m:oMath>
                </a14:m>
                <a:r>
                  <a:rPr lang="fr-FR" dirty="0"/>
                  <a:t>,</a:t>
                </a:r>
                <a:r>
                  <a:rPr lang="el-GR" dirty="0">
                    <a:latin typeface="Cambria Math" panose="02040503050406030204" pitchFamily="18" charset="0"/>
                    <a:ea typeface="Cambria Math" panose="02040503050406030204" pitchFamily="18" charset="0"/>
                  </a:rPr>
                  <a:t> ρ</a:t>
                </a:r>
                <a:r>
                  <a:rPr lang="fr-FR" dirty="0">
                    <a:latin typeface="Cambria Math" panose="02040503050406030204" pitchFamily="18" charset="0"/>
                    <a:ea typeface="Cambria Math" panose="02040503050406030204" pitchFamily="18" charset="0"/>
                  </a:rPr>
                  <a:t>,</a:t>
                </a:r>
                <a:r>
                  <a:rPr lang="fr-FR" dirty="0">
                    <a:ea typeface="Cambria Math" panose="02040503050406030204" pitchFamily="18" charset="0"/>
                  </a:rPr>
                  <a:t> </a:t>
                </a:r>
                <a14:m>
                  <m:oMath xmlns:m="http://schemas.openxmlformats.org/officeDocument/2006/math">
                    <m:r>
                      <a:rPr lang="fr-FR" i="1">
                        <a:latin typeface="Cambria Math" panose="02040503050406030204" pitchFamily="18" charset="0"/>
                        <a:ea typeface="Cambria Math" panose="02040503050406030204" pitchFamily="18" charset="0"/>
                      </a:rPr>
                      <m:t>𝛾</m:t>
                    </m:r>
                  </m:oMath>
                </a14:m>
                <a:r>
                  <a:rPr lang="fr-FR" dirty="0"/>
                  <a:t>,</a:t>
                </a:r>
                <a:r>
                  <a:rPr lang="fr-FR" dirty="0">
                    <a:ea typeface="Cambria Math" panose="02040503050406030204" pitchFamily="18" charset="0"/>
                  </a:rPr>
                  <a:t> </a:t>
                </a:r>
                <a14:m>
                  <m:oMath xmlns:m="http://schemas.openxmlformats.org/officeDocument/2006/math">
                    <m:r>
                      <a:rPr lang="fr-FR" i="1">
                        <a:latin typeface="Cambria Math" panose="02040503050406030204" pitchFamily="18" charset="0"/>
                        <a:ea typeface="Cambria Math" panose="02040503050406030204" pitchFamily="18" charset="0"/>
                      </a:rPr>
                      <m:t>𝜔</m:t>
                    </m:r>
                  </m:oMath>
                </a14:m>
                <a:r>
                  <a:rPr lang="fr-FR" dirty="0"/>
                  <a:t>)</a:t>
                </a:r>
              </a:p>
            </p:txBody>
          </p:sp>
        </mc:Choice>
        <mc:Fallback xmlns="">
          <p:sp>
            <p:nvSpPr>
              <p:cNvPr id="5" name="ZoneTexte 4"/>
              <p:cNvSpPr txBox="1">
                <a:spLocks noRot="1" noChangeAspect="1" noMove="1" noResize="1" noEditPoints="1" noAdjustHandles="1" noChangeArrowheads="1" noChangeShapeType="1" noTextEdit="1"/>
              </p:cNvSpPr>
              <p:nvPr/>
            </p:nvSpPr>
            <p:spPr>
              <a:xfrm>
                <a:off x="318753" y="2263162"/>
                <a:ext cx="8617498" cy="954107"/>
              </a:xfrm>
              <a:prstGeom prst="rect">
                <a:avLst/>
              </a:prstGeom>
              <a:blipFill rotWithShape="0">
                <a:blip r:embed="rId2"/>
                <a:stretch>
                  <a:fillRect l="-566" t="-3185" b="-891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167980" y="6295285"/>
                <a:ext cx="1329595"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smtClean="0">
                              <a:latin typeface="Cambria Math" panose="02040503050406030204" pitchFamily="18" charset="0"/>
                              <a:ea typeface="Cambria Math" panose="02040503050406030204" pitchFamily="18" charset="0"/>
                            </a:rPr>
                            <m:t>𝜃</m:t>
                          </m:r>
                        </m:e>
                        <m:sub>
                          <m:r>
                            <a:rPr lang="fr-FR" b="0" i="1" smtClean="0">
                              <a:latin typeface="Cambria Math" panose="02040503050406030204" pitchFamily="18" charset="0"/>
                            </a:rPr>
                            <m:t>𝑗</m:t>
                          </m:r>
                        </m:sub>
                      </m:sSub>
                      <m:r>
                        <a:rPr lang="fr-FR" b="0" i="1" smtClean="0">
                          <a:latin typeface="Cambria Math" panose="02040503050406030204" pitchFamily="18" charset="0"/>
                        </a:rPr>
                        <m:t>~</m:t>
                      </m:r>
                      <m:r>
                        <a:rPr lang="fr-FR" b="0" i="1" smtClean="0">
                          <a:latin typeface="Cambria Math" panose="02040503050406030204" pitchFamily="18" charset="0"/>
                        </a:rPr>
                        <m:t>𝑁</m:t>
                      </m:r>
                      <m:d>
                        <m:dPr>
                          <m:ctrlPr>
                            <a:rPr lang="fr-FR" b="0" i="1" smtClean="0">
                              <a:latin typeface="Cambria Math" panose="02040503050406030204" pitchFamily="18" charset="0"/>
                            </a:rPr>
                          </m:ctrlPr>
                        </m:dPr>
                        <m:e>
                          <m:r>
                            <a:rPr lang="fr-FR" b="0" i="1" smtClean="0">
                              <a:latin typeface="Cambria Math" panose="02040503050406030204" pitchFamily="18" charset="0"/>
                            </a:rPr>
                            <m:t>0,</m:t>
                          </m:r>
                          <m:r>
                            <a:rPr lang="fr-FR" b="0" i="1" smtClean="0">
                              <a:latin typeface="Cambria Math" panose="02040503050406030204" pitchFamily="18" charset="0"/>
                              <a:ea typeface="Cambria Math" panose="02040503050406030204" pitchFamily="18" charset="0"/>
                            </a:rPr>
                            <m:t>𝜎</m:t>
                          </m:r>
                        </m:e>
                      </m:d>
                    </m:oMath>
                  </m:oMathPara>
                </a14:m>
                <a:endParaRPr lang="fr-FR" dirty="0"/>
              </a:p>
            </p:txBody>
          </p:sp>
        </mc:Choice>
        <mc:Fallback xmlns="">
          <p:sp>
            <p:nvSpPr>
              <p:cNvPr id="16" name="Rectangle 15"/>
              <p:cNvSpPr>
                <a:spLocks noRot="1" noChangeAspect="1" noMove="1" noResize="1" noEditPoints="1" noAdjustHandles="1" noChangeArrowheads="1" noChangeShapeType="1" noTextEdit="1"/>
              </p:cNvSpPr>
              <p:nvPr/>
            </p:nvSpPr>
            <p:spPr>
              <a:xfrm>
                <a:off x="167980" y="6295285"/>
                <a:ext cx="1329595" cy="391646"/>
              </a:xfrm>
              <a:prstGeom prst="rect">
                <a:avLst/>
              </a:prstGeom>
              <a:blipFill rotWithShape="0">
                <a:blip r:embed="rId3"/>
                <a:stretch>
                  <a:fillRect b="-781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2388047" y="6018286"/>
                <a:ext cx="1380186" cy="668645"/>
              </a:xfrm>
              <a:prstGeom prst="rect">
                <a:avLst/>
              </a:prstGeom>
            </p:spPr>
            <p:txBody>
              <a:bodyPr wrap="none">
                <a:spAutoFit/>
              </a:bodyPr>
              <a:lstStyle/>
              <a:p>
                <a14:m>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𝛽</m:t>
                        </m:r>
                      </m:e>
                      <m:sub>
                        <m:r>
                          <a:rPr lang="fr-FR" i="1">
                            <a:latin typeface="Cambria Math" panose="02040503050406030204" pitchFamily="18" charset="0"/>
                            <a:ea typeface="Cambria Math" panose="02040503050406030204" pitchFamily="18" charset="0"/>
                          </a:rPr>
                          <m:t>𝑗</m:t>
                        </m:r>
                      </m:sub>
                    </m:sSub>
                    <m:r>
                      <a:rPr lang="fr-FR" b="0" i="1" smtClean="0">
                        <a:latin typeface="Cambria Math" panose="02040503050406030204" pitchFamily="18" charset="0"/>
                        <a:ea typeface="Cambria Math" panose="02040503050406030204" pitchFamily="18" charset="0"/>
                      </a:rPr>
                      <m:t>=</m:t>
                    </m:r>
                    <m:r>
                      <m:rPr>
                        <m:sty m:val="p"/>
                      </m:rPr>
                      <a:rPr lang="fr-FR" i="0">
                        <a:latin typeface="Cambria Math" panose="02040503050406030204" pitchFamily="18" charset="0"/>
                        <a:ea typeface="Cambria Math" panose="02040503050406030204" pitchFamily="18" charset="0"/>
                      </a:rPr>
                      <m:t>β</m:t>
                    </m:r>
                  </m:oMath>
                </a14:m>
                <a:r>
                  <a:rPr lang="fr-FR" b="0" dirty="0">
                    <a:latin typeface="Cambria Math" panose="02040503050406030204" pitchFamily="18" charset="0"/>
                    <a:ea typeface="Cambria Math" panose="02040503050406030204" pitchFamily="18" charset="0"/>
                  </a:rPr>
                  <a:t>+</a:t>
                </a:r>
                <a:r>
                  <a:rPr lang="el-GR" b="0" dirty="0">
                    <a:latin typeface="Cambria Math" panose="02040503050406030204" pitchFamily="18" charset="0"/>
                    <a:ea typeface="Cambria Math" panose="02040503050406030204" pitchFamily="18" charset="0"/>
                  </a:rPr>
                  <a:t>ρ</a:t>
                </a:r>
                <a14:m>
                  <m:oMath xmlns:m="http://schemas.openxmlformats.org/officeDocument/2006/math">
                    <m:r>
                      <a:rPr lang="fr-FR" i="1" baseline="-25000">
                        <a:latin typeface="Cambria Math" panose="02040503050406030204" pitchFamily="18" charset="0"/>
                        <a:ea typeface="Cambria Math" panose="02040503050406030204" pitchFamily="18" charset="0"/>
                      </a:rPr>
                      <m:t>𝑗</m:t>
                    </m:r>
                  </m:oMath>
                </a14:m>
                <a:endParaRPr lang="fr-FR" b="0" baseline="-250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el-GR" dirty="0">
                          <a:latin typeface="Cambria Math" panose="02040503050406030204" pitchFamily="18" charset="0"/>
                          <a:ea typeface="Cambria Math" panose="02040503050406030204" pitchFamily="18" charset="0"/>
                        </a:rPr>
                        <m:t>ρ</m:t>
                      </m:r>
                      <m:r>
                        <a:rPr lang="fr-FR" i="1" baseline="-25000">
                          <a:latin typeface="Cambria Math" panose="02040503050406030204" pitchFamily="18" charset="0"/>
                          <a:ea typeface="Cambria Math" panose="02040503050406030204" pitchFamily="18" charset="0"/>
                        </a:rPr>
                        <m:t>𝑗</m:t>
                      </m:r>
                      <m:r>
                        <a:rPr lang="fr-FR" b="0" i="1" smtClean="0">
                          <a:latin typeface="Cambria Math" panose="02040503050406030204" pitchFamily="18" charset="0"/>
                        </a:rPr>
                        <m:t>~</m:t>
                      </m:r>
                      <m:r>
                        <a:rPr lang="fr-FR" b="0" i="1" smtClean="0">
                          <a:latin typeface="Cambria Math" panose="02040503050406030204" pitchFamily="18" charset="0"/>
                        </a:rPr>
                        <m:t>𝑁</m:t>
                      </m:r>
                      <m:d>
                        <m:dPr>
                          <m:ctrlPr>
                            <a:rPr lang="fr-FR" b="0" i="1" smtClean="0">
                              <a:latin typeface="Cambria Math" panose="02040503050406030204" pitchFamily="18" charset="0"/>
                            </a:rPr>
                          </m:ctrlPr>
                        </m:dPr>
                        <m:e>
                          <m:r>
                            <a:rPr lang="fr-FR" b="0" i="1" smtClean="0">
                              <a:latin typeface="Cambria Math" panose="02040503050406030204" pitchFamily="18" charset="0"/>
                            </a:rPr>
                            <m:t>0,</m:t>
                          </m:r>
                          <m:r>
                            <a:rPr lang="fr-FR" b="0" i="1" smtClean="0">
                              <a:latin typeface="Cambria Math" panose="02040503050406030204" pitchFamily="18" charset="0"/>
                              <a:ea typeface="Cambria Math" panose="02040503050406030204" pitchFamily="18" charset="0"/>
                            </a:rPr>
                            <m:t>𝜑</m:t>
                          </m:r>
                        </m:e>
                      </m:d>
                    </m:oMath>
                  </m:oMathPara>
                </a14:m>
                <a:endParaRPr lang="fr-FR" dirty="0"/>
              </a:p>
            </p:txBody>
          </p:sp>
        </mc:Choice>
        <mc:Fallback xmlns="">
          <p:sp>
            <p:nvSpPr>
              <p:cNvPr id="17" name="Rectangle 16"/>
              <p:cNvSpPr>
                <a:spLocks noRot="1" noChangeAspect="1" noMove="1" noResize="1" noEditPoints="1" noAdjustHandles="1" noChangeArrowheads="1" noChangeShapeType="1" noTextEdit="1"/>
              </p:cNvSpPr>
              <p:nvPr/>
            </p:nvSpPr>
            <p:spPr>
              <a:xfrm>
                <a:off x="2388047" y="6018286"/>
                <a:ext cx="1380186" cy="668645"/>
              </a:xfrm>
              <a:prstGeom prst="rect">
                <a:avLst/>
              </a:prstGeom>
              <a:blipFill rotWithShape="0">
                <a:blip r:embed="rId4"/>
                <a:stretch>
                  <a:fillRect l="-1327" t="-5455" b="-636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67980" y="5925953"/>
                <a:ext cx="139211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rPr>
                                <m:t>𝑗</m:t>
                              </m:r>
                            </m:sub>
                          </m:sSub>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𝛼</m:t>
                          </m:r>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𝜃</m:t>
                          </m:r>
                        </m:e>
                        <m:sub>
                          <m:r>
                            <a:rPr lang="fr-FR" b="0" i="1" smtClean="0">
                              <a:latin typeface="Cambria Math" panose="02040503050406030204" pitchFamily="18" charset="0"/>
                              <a:ea typeface="Cambria Math" panose="02040503050406030204" pitchFamily="18" charset="0"/>
                            </a:rPr>
                            <m:t>𝑗</m:t>
                          </m:r>
                        </m:sub>
                      </m:sSub>
                    </m:oMath>
                  </m:oMathPara>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167980" y="5925953"/>
                <a:ext cx="1392112" cy="391646"/>
              </a:xfrm>
              <a:prstGeom prst="rect">
                <a:avLst/>
              </a:prstGeom>
              <a:blipFill rotWithShape="0">
                <a:blip r:embed="rId5"/>
                <a:stretch>
                  <a:fillRect b="-9375"/>
                </a:stretch>
              </a:blipFill>
            </p:spPr>
            <p:txBody>
              <a:bodyPr/>
              <a:lstStyle/>
              <a:p>
                <a:r>
                  <a:rPr lang="fr-FR">
                    <a:noFill/>
                  </a:rPr>
                  <a:t> </a:t>
                </a:r>
              </a:p>
            </p:txBody>
          </p:sp>
        </mc:Fallback>
      </mc:AlternateContent>
      <p:sp>
        <p:nvSpPr>
          <p:cNvPr id="3" name="Rectangle à coins arrondis 2"/>
          <p:cNvSpPr/>
          <p:nvPr/>
        </p:nvSpPr>
        <p:spPr>
          <a:xfrm>
            <a:off x="164313" y="5461000"/>
            <a:ext cx="1329595" cy="129539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p:cNvCxnSpPr>
            <a:stCxn id="3" idx="0"/>
          </p:cNvCxnSpPr>
          <p:nvPr/>
        </p:nvCxnSpPr>
        <p:spPr>
          <a:xfrm flipV="1">
            <a:off x="829111" y="4383666"/>
            <a:ext cx="1399585" cy="10773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à coins arrondis 18"/>
          <p:cNvSpPr/>
          <p:nvPr/>
        </p:nvSpPr>
        <p:spPr>
          <a:xfrm>
            <a:off x="2370522" y="5507433"/>
            <a:ext cx="1329595" cy="12489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avec flèche 19"/>
          <p:cNvCxnSpPr/>
          <p:nvPr/>
        </p:nvCxnSpPr>
        <p:spPr>
          <a:xfrm flipH="1" flipV="1">
            <a:off x="2799047" y="4383665"/>
            <a:ext cx="236272" cy="11005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p:nvPr/>
        </p:nvCxnSpPr>
        <p:spPr>
          <a:xfrm flipH="1" flipV="1">
            <a:off x="4119699" y="4383665"/>
            <a:ext cx="774036" cy="11005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à coins arrondis 23"/>
          <p:cNvSpPr/>
          <p:nvPr/>
        </p:nvSpPr>
        <p:spPr>
          <a:xfrm>
            <a:off x="4024818" y="5507433"/>
            <a:ext cx="1329595" cy="12489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5" name="Rectangle 24"/>
              <p:cNvSpPr/>
              <p:nvPr/>
            </p:nvSpPr>
            <p:spPr>
              <a:xfrm>
                <a:off x="4017415" y="6018286"/>
                <a:ext cx="1398588" cy="668645"/>
              </a:xfrm>
              <a:prstGeom prst="rect">
                <a:avLst/>
              </a:prstGeom>
            </p:spPr>
            <p:txBody>
              <a:bodyPr wrap="none">
                <a:spAutoFit/>
              </a:bodyPr>
              <a:lstStyle/>
              <a:p>
                <a14:m>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𝛾</m:t>
                        </m:r>
                      </m:e>
                      <m:sub>
                        <m:r>
                          <a:rPr lang="fr-FR" i="1">
                            <a:latin typeface="Cambria Math" panose="02040503050406030204" pitchFamily="18" charset="0"/>
                            <a:ea typeface="Cambria Math" panose="02040503050406030204" pitchFamily="18" charset="0"/>
                          </a:rPr>
                          <m:t>𝑗</m:t>
                        </m:r>
                      </m:sub>
                    </m:sSub>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𝛾</m:t>
                    </m:r>
                  </m:oMath>
                </a14:m>
                <a:r>
                  <a:rPr lang="fr-FR" b="0" dirty="0">
                    <a:latin typeface="Cambria Math" panose="02040503050406030204" pitchFamily="18" charset="0"/>
                    <a:ea typeface="Cambria Math" panose="02040503050406030204" pitchFamily="18" charset="0"/>
                  </a:rPr>
                  <a:t>+</a:t>
                </a:r>
                <a:r>
                  <a:rPr lang="el-GR" b="0" dirty="0">
                    <a:latin typeface="Cambria Math" panose="02040503050406030204" pitchFamily="18" charset="0"/>
                    <a:ea typeface="Cambria Math" panose="02040503050406030204" pitchFamily="18" charset="0"/>
                  </a:rPr>
                  <a:t>ε</a:t>
                </a:r>
                <a14:m>
                  <m:oMath xmlns:m="http://schemas.openxmlformats.org/officeDocument/2006/math">
                    <m:r>
                      <a:rPr lang="fr-FR" i="1" baseline="-25000">
                        <a:latin typeface="Cambria Math" panose="02040503050406030204" pitchFamily="18" charset="0"/>
                        <a:ea typeface="Cambria Math" panose="02040503050406030204" pitchFamily="18" charset="0"/>
                      </a:rPr>
                      <m:t>𝑗</m:t>
                    </m:r>
                  </m:oMath>
                </a14:m>
                <a:endParaRPr lang="fr-FR" b="0" baseline="-250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el-GR" dirty="0">
                          <a:latin typeface="Cambria Math" panose="02040503050406030204" pitchFamily="18" charset="0"/>
                          <a:ea typeface="Cambria Math" panose="02040503050406030204" pitchFamily="18" charset="0"/>
                        </a:rPr>
                        <m:t>ε</m:t>
                      </m:r>
                      <m:r>
                        <a:rPr lang="fr-FR" i="1" baseline="-25000">
                          <a:latin typeface="Cambria Math" panose="02040503050406030204" pitchFamily="18" charset="0"/>
                          <a:ea typeface="Cambria Math" panose="02040503050406030204" pitchFamily="18" charset="0"/>
                        </a:rPr>
                        <m:t>𝑗</m:t>
                      </m:r>
                      <m:r>
                        <a:rPr lang="fr-FR" b="0" i="1" smtClean="0">
                          <a:latin typeface="Cambria Math" panose="02040503050406030204" pitchFamily="18" charset="0"/>
                        </a:rPr>
                        <m:t>~</m:t>
                      </m:r>
                      <m:r>
                        <a:rPr lang="fr-FR" b="0" i="1" smtClean="0">
                          <a:latin typeface="Cambria Math" panose="02040503050406030204" pitchFamily="18" charset="0"/>
                        </a:rPr>
                        <m:t>𝑁</m:t>
                      </m:r>
                      <m:d>
                        <m:dPr>
                          <m:ctrlPr>
                            <a:rPr lang="fr-FR" b="0" i="1" smtClean="0">
                              <a:latin typeface="Cambria Math" panose="02040503050406030204" pitchFamily="18" charset="0"/>
                            </a:rPr>
                          </m:ctrlPr>
                        </m:dPr>
                        <m:e>
                          <m:r>
                            <a:rPr lang="fr-FR" b="0" i="1" smtClean="0">
                              <a:latin typeface="Cambria Math" panose="02040503050406030204" pitchFamily="18" charset="0"/>
                            </a:rPr>
                            <m:t>0,</m:t>
                          </m:r>
                          <m:r>
                            <a:rPr lang="fr-FR" b="0" i="1" smtClean="0">
                              <a:latin typeface="Cambria Math" panose="02040503050406030204" pitchFamily="18" charset="0"/>
                              <a:ea typeface="Cambria Math" panose="02040503050406030204" pitchFamily="18" charset="0"/>
                            </a:rPr>
                            <m:t>𝜙</m:t>
                          </m:r>
                        </m:e>
                      </m:d>
                    </m:oMath>
                  </m:oMathPara>
                </a14:m>
                <a:endParaRPr lang="fr-FR" dirty="0"/>
              </a:p>
            </p:txBody>
          </p:sp>
        </mc:Choice>
        <mc:Fallback xmlns="">
          <p:sp>
            <p:nvSpPr>
              <p:cNvPr id="25" name="Rectangle 24"/>
              <p:cNvSpPr>
                <a:spLocks noRot="1" noChangeAspect="1" noMove="1" noResize="1" noEditPoints="1" noAdjustHandles="1" noChangeArrowheads="1" noChangeShapeType="1" noTextEdit="1"/>
              </p:cNvSpPr>
              <p:nvPr/>
            </p:nvSpPr>
            <p:spPr>
              <a:xfrm>
                <a:off x="4017415" y="6018286"/>
                <a:ext cx="1398588" cy="668645"/>
              </a:xfrm>
              <a:prstGeom prst="rect">
                <a:avLst/>
              </a:prstGeom>
              <a:blipFill rotWithShape="0">
                <a:blip r:embed="rId6"/>
                <a:stretch>
                  <a:fillRect t="-5455" b="-7273"/>
                </a:stretch>
              </a:blipFill>
            </p:spPr>
            <p:txBody>
              <a:bodyPr/>
              <a:lstStyle/>
              <a:p>
                <a:r>
                  <a:rPr lang="fr-FR">
                    <a:noFill/>
                  </a:rPr>
                  <a:t> </a:t>
                </a:r>
              </a:p>
            </p:txBody>
          </p:sp>
        </mc:Fallback>
      </mc:AlternateContent>
      <p:cxnSp>
        <p:nvCxnSpPr>
          <p:cNvPr id="26" name="Connecteur droit avec flèche 25"/>
          <p:cNvCxnSpPr/>
          <p:nvPr/>
        </p:nvCxnSpPr>
        <p:spPr>
          <a:xfrm flipH="1" flipV="1">
            <a:off x="5628523" y="4436350"/>
            <a:ext cx="1261040" cy="1040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à coins arrondis 27"/>
          <p:cNvSpPr/>
          <p:nvPr/>
        </p:nvSpPr>
        <p:spPr>
          <a:xfrm>
            <a:off x="5679114" y="5507433"/>
            <a:ext cx="2211819" cy="12489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9" name="Rectangle 28"/>
              <p:cNvSpPr/>
              <p:nvPr/>
            </p:nvSpPr>
            <p:spPr>
              <a:xfrm>
                <a:off x="5718527" y="6008305"/>
                <a:ext cx="1850378" cy="391646"/>
              </a:xfrm>
              <a:prstGeom prst="rect">
                <a:avLst/>
              </a:prstGeom>
            </p:spPr>
            <p:txBody>
              <a:bodyPr wrap="none">
                <a:spAutoFit/>
              </a:bodyPr>
              <a:lstStyle/>
              <a:p>
                <a14:m>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𝛿</m:t>
                        </m:r>
                      </m:e>
                      <m:sub>
                        <m:r>
                          <a:rPr lang="fr-FR" b="0" i="1" smtClean="0">
                            <a:latin typeface="Cambria Math" panose="02040503050406030204" pitchFamily="18" charset="0"/>
                            <a:ea typeface="Cambria Math" panose="02040503050406030204" pitchFamily="18" charset="0"/>
                          </a:rPr>
                          <m:t>𝑘</m:t>
                        </m:r>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𝑗</m:t>
                        </m:r>
                      </m:sub>
                    </m:sSub>
                  </m:oMath>
                </a14:m>
                <a:r>
                  <a:rPr lang="fr-FR" dirty="0"/>
                  <a:t> = </a:t>
                </a:r>
                <a14:m>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d>
                          <m:dPr>
                            <m:ctrlPr>
                              <a:rPr lang="fr-FR" i="1" smtClean="0">
                                <a:latin typeface="Cambria Math" panose="02040503050406030204" pitchFamily="18" charset="0"/>
                                <a:ea typeface="Cambria Math" panose="02040503050406030204" pitchFamily="18" charset="0"/>
                              </a:rPr>
                            </m:ctrlPr>
                          </m:dPr>
                          <m:e>
                            <m:r>
                              <a:rPr lang="fr-FR" i="1">
                                <a:latin typeface="Cambria Math" panose="02040503050406030204" pitchFamily="18" charset="0"/>
                                <a:ea typeface="Cambria Math" panose="02040503050406030204" pitchFamily="18" charset="0"/>
                              </a:rPr>
                              <m:t>𝛿</m:t>
                            </m:r>
                            <m:r>
                              <a:rPr lang="fr-FR" i="1">
                                <a:latin typeface="Cambria Math" panose="02040503050406030204" pitchFamily="18" charset="0"/>
                                <a:ea typeface="Cambria Math" panose="02040503050406030204" pitchFamily="18" charset="0"/>
                              </a:rPr>
                              <m:t>+</m:t>
                            </m:r>
                            <m:r>
                              <m:rPr>
                                <m:nor/>
                              </m:rPr>
                              <a:rPr lang="fr-FR" dirty="0">
                                <a:ea typeface="Cambria Math" panose="02040503050406030204" pitchFamily="18" charset="0"/>
                              </a:rPr>
                              <m:t> </m:t>
                            </m:r>
                            <m:r>
                              <a:rPr lang="fr-FR" i="1">
                                <a:latin typeface="Cambria Math" panose="02040503050406030204" pitchFamily="18" charset="0"/>
                                <a:ea typeface="Cambria Math" panose="02040503050406030204" pitchFamily="18" charset="0"/>
                              </a:rPr>
                              <m:t>𝜔</m:t>
                            </m:r>
                            <m:r>
                              <a:rPr lang="fr-FR" i="1" baseline="-25000">
                                <a:latin typeface="Cambria Math" panose="02040503050406030204" pitchFamily="18" charset="0"/>
                                <a:ea typeface="Cambria Math" panose="02040503050406030204" pitchFamily="18" charset="0"/>
                              </a:rPr>
                              <m:t>𝑗</m:t>
                            </m:r>
                          </m:e>
                        </m:d>
                      </m:e>
                      <m:sub>
                        <m:r>
                          <a:rPr lang="fr-FR" b="0" i="1" smtClean="0">
                            <a:latin typeface="Cambria Math" panose="02040503050406030204" pitchFamily="18" charset="0"/>
                            <a:ea typeface="Cambria Math" panose="02040503050406030204" pitchFamily="18" charset="0"/>
                          </a:rPr>
                          <m:t>𝑘</m:t>
                        </m:r>
                        <m:r>
                          <a:rPr lang="fr-FR" i="1" smtClean="0">
                            <a:latin typeface="Cambria Math" panose="02040503050406030204" pitchFamily="18" charset="0"/>
                            <a:ea typeface="Cambria Math" panose="02040503050406030204" pitchFamily="18" charset="0"/>
                          </a:rPr>
                          <m:t> </m:t>
                        </m:r>
                      </m:sub>
                    </m:sSub>
                  </m:oMath>
                </a14:m>
                <a:endParaRPr lang="fr-FR" baseline="-25000" dirty="0"/>
              </a:p>
            </p:txBody>
          </p:sp>
        </mc:Choice>
        <mc:Fallback xmlns="">
          <p:sp>
            <p:nvSpPr>
              <p:cNvPr id="29" name="Rectangle 28"/>
              <p:cNvSpPr>
                <a:spLocks noRot="1" noChangeAspect="1" noMove="1" noResize="1" noEditPoints="1" noAdjustHandles="1" noChangeArrowheads="1" noChangeShapeType="1" noTextEdit="1"/>
              </p:cNvSpPr>
              <p:nvPr/>
            </p:nvSpPr>
            <p:spPr>
              <a:xfrm>
                <a:off x="5718527" y="6008305"/>
                <a:ext cx="1850378" cy="391646"/>
              </a:xfrm>
              <a:prstGeom prst="rect">
                <a:avLst/>
              </a:prstGeom>
              <a:blipFill rotWithShape="0">
                <a:blip r:embed="rId7"/>
                <a:stretch>
                  <a:fillRect t="-10938" b="-17188"/>
                </a:stretch>
              </a:blipFill>
            </p:spPr>
            <p:txBody>
              <a:bodyPr/>
              <a:lstStyle/>
              <a:p>
                <a:r>
                  <a:rPr lang="fr-FR">
                    <a:noFill/>
                  </a:rPr>
                  <a:t> </a:t>
                </a:r>
              </a:p>
            </p:txBody>
          </p:sp>
        </mc:Fallback>
      </mc:AlternateContent>
      <p:sp>
        <p:nvSpPr>
          <p:cNvPr id="31" name="Rectangle 30"/>
          <p:cNvSpPr/>
          <p:nvPr/>
        </p:nvSpPr>
        <p:spPr>
          <a:xfrm>
            <a:off x="6240288" y="5985235"/>
            <a:ext cx="227948" cy="276999"/>
          </a:xfrm>
          <a:prstGeom prst="rect">
            <a:avLst/>
          </a:prstGeom>
        </p:spPr>
        <p:txBody>
          <a:bodyPr wrap="none">
            <a:spAutoFit/>
          </a:bodyPr>
          <a:lstStyle/>
          <a:p>
            <a:r>
              <a:rPr lang="fr-FR" baseline="-25000" dirty="0"/>
              <a:t> </a:t>
            </a:r>
          </a:p>
        </p:txBody>
      </p:sp>
      <mc:AlternateContent xmlns:mc="http://schemas.openxmlformats.org/markup-compatibility/2006" xmlns:a14="http://schemas.microsoft.com/office/drawing/2010/main">
        <mc:Choice Requires="a14">
          <p:sp>
            <p:nvSpPr>
              <p:cNvPr id="33" name="ZoneTexte 32"/>
              <p:cNvSpPr txBox="1"/>
              <p:nvPr/>
            </p:nvSpPr>
            <p:spPr>
              <a:xfrm>
                <a:off x="6608831" y="6430386"/>
                <a:ext cx="1161152"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𝜔</m:t>
                          </m:r>
                        </m:e>
                        <m:sub>
                          <m:r>
                            <a:rPr lang="fr-FR" b="0" i="1" smtClean="0">
                              <a:latin typeface="Cambria Math" panose="02040503050406030204" pitchFamily="18" charset="0"/>
                            </a:rPr>
                            <m:t>𝑗</m:t>
                          </m:r>
                        </m:sub>
                      </m:sSub>
                      <m:r>
                        <a:rPr lang="fr-FR" b="0" i="1" smtClean="0">
                          <a:latin typeface="Cambria Math" panose="02040503050406030204" pitchFamily="18" charset="0"/>
                        </a:rPr>
                        <m:t>~</m:t>
                      </m:r>
                      <m:r>
                        <a:rPr lang="fr-FR" b="0" i="1" smtClean="0">
                          <a:latin typeface="Cambria Math" panose="02040503050406030204" pitchFamily="18" charset="0"/>
                        </a:rPr>
                        <m:t>𝑁</m:t>
                      </m:r>
                      <m:r>
                        <a:rPr lang="fr-FR" b="0" i="1" smtClean="0">
                          <a:latin typeface="Cambria Math" panose="02040503050406030204" pitchFamily="18" charset="0"/>
                        </a:rPr>
                        <m:t>(0,</m:t>
                      </m:r>
                      <m:r>
                        <a:rPr lang="fr-FR" b="0" i="1" smtClean="0">
                          <a:latin typeface="Cambria Math" panose="02040503050406030204" pitchFamily="18" charset="0"/>
                          <a:ea typeface="Cambria Math" panose="02040503050406030204" pitchFamily="18" charset="0"/>
                        </a:rPr>
                        <m:t>𝜏</m:t>
                      </m:r>
                      <m:r>
                        <a:rPr lang="fr-FR" b="0" i="1" smtClean="0">
                          <a:latin typeface="Cambria Math" panose="02040503050406030204" pitchFamily="18" charset="0"/>
                        </a:rPr>
                        <m:t>)</m:t>
                      </m:r>
                    </m:oMath>
                  </m:oMathPara>
                </a14:m>
                <a:endParaRPr lang="fr-FR" dirty="0"/>
              </a:p>
            </p:txBody>
          </p:sp>
        </mc:Choice>
        <mc:Fallback xmlns="">
          <p:sp>
            <p:nvSpPr>
              <p:cNvPr id="33" name="ZoneTexte 32"/>
              <p:cNvSpPr txBox="1">
                <a:spLocks noRot="1" noChangeAspect="1" noMove="1" noResize="1" noEditPoints="1" noAdjustHandles="1" noChangeArrowheads="1" noChangeShapeType="1" noTextEdit="1"/>
              </p:cNvSpPr>
              <p:nvPr/>
            </p:nvSpPr>
            <p:spPr>
              <a:xfrm>
                <a:off x="6608831" y="6430386"/>
                <a:ext cx="1161152" cy="299313"/>
              </a:xfrm>
              <a:prstGeom prst="rect">
                <a:avLst/>
              </a:prstGeom>
              <a:blipFill rotWithShape="0">
                <a:blip r:embed="rId8"/>
                <a:stretch>
                  <a:fillRect l="-2094" r="-6283" b="-26531"/>
                </a:stretch>
              </a:blipFill>
            </p:spPr>
            <p:txBody>
              <a:bodyPr/>
              <a:lstStyle/>
              <a:p>
                <a:r>
                  <a:rPr lang="fr-FR">
                    <a:noFill/>
                  </a:rPr>
                  <a:t> </a:t>
                </a:r>
              </a:p>
            </p:txBody>
          </p:sp>
        </mc:Fallback>
      </mc:AlternateContent>
      <p:sp>
        <p:nvSpPr>
          <p:cNvPr id="21" name="ZoneTexte 20"/>
          <p:cNvSpPr txBox="1"/>
          <p:nvPr/>
        </p:nvSpPr>
        <p:spPr>
          <a:xfrm>
            <a:off x="423189" y="343625"/>
            <a:ext cx="8128144" cy="1754326"/>
          </a:xfrm>
          <a:prstGeom prst="rect">
            <a:avLst/>
          </a:prstGeom>
          <a:noFill/>
        </p:spPr>
        <p:txBody>
          <a:bodyPr wrap="square" rtlCol="0">
            <a:spAutoFit/>
          </a:bodyPr>
          <a:lstStyle/>
          <a:p>
            <a:pPr marL="285750" indent="-285750">
              <a:buFont typeface="Arial" panose="020B0604020202020204" pitchFamily="34" charset="0"/>
              <a:buChar char="•"/>
            </a:pPr>
            <a:r>
              <a:rPr lang="fr-FR" dirty="0"/>
              <a:t>On fait l’hypothèse que les interactions reflètent des </a:t>
            </a:r>
            <a:r>
              <a:rPr lang="fr-FR" b="1" u="sng" dirty="0"/>
              <a:t>variations aléatoires d’un même processus</a:t>
            </a:r>
            <a:r>
              <a:rPr lang="fr-FR" dirty="0"/>
              <a:t>, et non des processus distincts</a:t>
            </a:r>
          </a:p>
          <a:p>
            <a:endParaRPr lang="fr-FR" dirty="0"/>
          </a:p>
          <a:p>
            <a:pPr marL="285750" indent="-285750">
              <a:buFont typeface="Wingdings" panose="05000000000000000000" pitchFamily="2" charset="2"/>
              <a:buChar char="Ø"/>
            </a:pPr>
            <a:r>
              <a:rPr lang="fr-FR" dirty="0"/>
              <a:t>On s’intéresse aux </a:t>
            </a:r>
            <a:r>
              <a:rPr lang="fr-FR" b="1" u="sng" dirty="0"/>
              <a:t>effets communs </a:t>
            </a:r>
            <a:r>
              <a:rPr lang="fr-FR" dirty="0"/>
              <a:t>à tous les massifs</a:t>
            </a:r>
          </a:p>
          <a:p>
            <a:pPr marL="285750" indent="-285750">
              <a:buFont typeface="Wingdings" panose="05000000000000000000" pitchFamily="2" charset="2"/>
              <a:buChar char="Ø"/>
            </a:pPr>
            <a:r>
              <a:rPr lang="fr-FR" dirty="0"/>
              <a:t>Dans les massifs déficitaires en données, on peut estimer la variation intra-massif à partir des autres massifs = </a:t>
            </a:r>
            <a:r>
              <a:rPr lang="fr-FR" b="1" u="sng" dirty="0"/>
              <a:t>propagation des erreurs</a:t>
            </a:r>
          </a:p>
        </p:txBody>
      </p:sp>
      <mc:AlternateContent xmlns:mc="http://schemas.openxmlformats.org/markup-compatibility/2006" xmlns:a14="http://schemas.microsoft.com/office/drawing/2010/main">
        <mc:Choice Requires="a14">
          <p:sp>
            <p:nvSpPr>
              <p:cNvPr id="23" name="Rectangle 22"/>
              <p:cNvSpPr/>
              <p:nvPr/>
            </p:nvSpPr>
            <p:spPr>
              <a:xfrm>
                <a:off x="6889563" y="4383665"/>
                <a:ext cx="1438920"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smtClean="0">
                              <a:latin typeface="Cambria Math" panose="02040503050406030204" pitchFamily="18" charset="0"/>
                              <a:ea typeface="Cambria Math" panose="02040503050406030204" pitchFamily="18" charset="0"/>
                            </a:rPr>
                            <m:t>𝜃</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rPr>
                        <m:t>𝑁</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b="0" i="1" smtClean="0">
                                  <a:latin typeface="Cambria Math" panose="02040503050406030204" pitchFamily="18" charset="0"/>
                                </a:rPr>
                                <m:t>𝑗</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𝜎</m:t>
                          </m:r>
                        </m:e>
                      </m:d>
                    </m:oMath>
                  </m:oMathPara>
                </a14:m>
                <a:endParaRPr lang="fr-FR" dirty="0"/>
              </a:p>
            </p:txBody>
          </p:sp>
        </mc:Choice>
        <mc:Fallback xmlns="">
          <p:sp>
            <p:nvSpPr>
              <p:cNvPr id="23" name="Rectangle 22"/>
              <p:cNvSpPr>
                <a:spLocks noRot="1" noChangeAspect="1" noMove="1" noResize="1" noEditPoints="1" noAdjustHandles="1" noChangeArrowheads="1" noChangeShapeType="1" noTextEdit="1"/>
              </p:cNvSpPr>
              <p:nvPr/>
            </p:nvSpPr>
            <p:spPr>
              <a:xfrm>
                <a:off x="6889563" y="4383665"/>
                <a:ext cx="1438920" cy="411395"/>
              </a:xfrm>
              <a:prstGeom prst="rect">
                <a:avLst/>
              </a:prstGeom>
              <a:blipFill rotWithShape="0">
                <a:blip r:embed="rId9"/>
                <a:stretch>
                  <a:fillRect b="-735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7505523" y="4819146"/>
                <a:ext cx="1431256" cy="391646"/>
              </a:xfrm>
              <a:prstGeom prst="rect">
                <a:avLst/>
              </a:prstGeom>
            </p:spPr>
            <p:txBody>
              <a:bodyPr wrap="square">
                <a:spAutoFit/>
              </a:bodyPr>
              <a:lstStyle/>
              <a:p>
                <a14:m>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rPr>
                          <m:t>𝑗</m:t>
                        </m:r>
                      </m:sub>
                    </m:sSub>
                    <m:r>
                      <a:rPr lang="fr-FR" b="0" i="1" smtClean="0">
                        <a:latin typeface="Cambria Math" panose="02040503050406030204" pitchFamily="18" charset="0"/>
                      </a:rPr>
                      <m:t>~ </m:t>
                    </m:r>
                    <m:r>
                      <a:rPr lang="fr-FR" b="0" i="1" smtClean="0">
                        <a:latin typeface="Cambria Math" panose="02040503050406030204" pitchFamily="18" charset="0"/>
                      </a:rPr>
                      <m:t>𝑁</m:t>
                    </m:r>
                    <m:r>
                      <a:rPr lang="fr-FR" b="0" i="1" smtClean="0">
                        <a:latin typeface="Cambria Math" panose="02040503050406030204" pitchFamily="18" charset="0"/>
                      </a:rPr>
                      <m:t>(0,</m:t>
                    </m:r>
                  </m:oMath>
                </a14:m>
                <a:r>
                  <a:rPr lang="fr-FR" dirty="0">
                    <a:ea typeface="Cambria Math" panose="02040503050406030204" pitchFamily="18" charset="0"/>
                  </a:rPr>
                  <a:t> </a:t>
                </a:r>
                <a14:m>
                  <m:oMath xmlns:m="http://schemas.openxmlformats.org/officeDocument/2006/math">
                    <m:r>
                      <a:rPr lang="fr-FR" i="1">
                        <a:latin typeface="Cambria Math" panose="02040503050406030204" pitchFamily="18" charset="0"/>
                        <a:ea typeface="Cambria Math" panose="02040503050406030204" pitchFamily="18" charset="0"/>
                      </a:rPr>
                      <m:t>𝜎</m:t>
                    </m:r>
                  </m:oMath>
                </a14:m>
                <a:r>
                  <a:rPr lang="fr-FR" dirty="0"/>
                  <a:t>’)</a:t>
                </a:r>
              </a:p>
            </p:txBody>
          </p:sp>
        </mc:Choice>
        <mc:Fallback xmlns="">
          <p:sp>
            <p:nvSpPr>
              <p:cNvPr id="27" name="Rectangle 26"/>
              <p:cNvSpPr>
                <a:spLocks noRot="1" noChangeAspect="1" noMove="1" noResize="1" noEditPoints="1" noAdjustHandles="1" noChangeArrowheads="1" noChangeShapeType="1" noTextEdit="1"/>
              </p:cNvSpPr>
              <p:nvPr/>
            </p:nvSpPr>
            <p:spPr>
              <a:xfrm>
                <a:off x="7505523" y="4819146"/>
                <a:ext cx="1431256" cy="391646"/>
              </a:xfrm>
              <a:prstGeom prst="rect">
                <a:avLst/>
              </a:prstGeom>
              <a:blipFill rotWithShape="0">
                <a:blip r:embed="rId10"/>
                <a:stretch>
                  <a:fillRect t="-10938" r="-3404" b="-1718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0" name="ZoneTexte 29"/>
              <p:cNvSpPr txBox="1"/>
              <p:nvPr/>
            </p:nvSpPr>
            <p:spPr>
              <a:xfrm>
                <a:off x="1144271" y="3752625"/>
                <a:ext cx="6406947"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𝑙𝑜𝑔</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fr-FR" b="0" i="1" smtClean="0">
                                  <a:latin typeface="Cambria Math" panose="02040503050406030204" pitchFamily="18" charset="0"/>
                                </a:rPr>
                                <m:t>𝑖</m:t>
                              </m:r>
                            </m:sub>
                          </m:sSub>
                        </m:e>
                      </m:d>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m:rPr>
                              <m:sty m:val="p"/>
                            </m:rPr>
                            <a:rPr lang="el-GR" i="1">
                              <a:latin typeface="Cambria Math" panose="02040503050406030204" pitchFamily="18" charset="0"/>
                            </a:rPr>
                            <m:t>α</m:t>
                          </m:r>
                        </m:e>
                        <m:sub>
                          <m:r>
                            <a:rPr lang="fr-FR" b="0" i="1" smtClean="0">
                              <a:latin typeface="Cambria Math" panose="02040503050406030204" pitchFamily="18" charset="0"/>
                            </a:rPr>
                            <m:t>𝑗</m:t>
                          </m:r>
                        </m:sub>
                      </m:sSub>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m:rPr>
                              <m:sty m:val="p"/>
                            </m:rPr>
                            <a:rPr lang="el-GR" i="1">
                              <a:latin typeface="Cambria Math" panose="02040503050406030204" pitchFamily="18" charset="0"/>
                            </a:rPr>
                            <m:t>β</m:t>
                          </m:r>
                        </m:e>
                        <m:sub>
                          <m:r>
                            <a:rPr lang="fr-FR" b="0" i="1" smtClean="0">
                              <a:latin typeface="Cambria Math" panose="02040503050406030204" pitchFamily="18" charset="0"/>
                            </a:rPr>
                            <m:t>𝑗</m:t>
                          </m:r>
                        </m:sub>
                      </m:sSub>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h𝑑𝑜𝑚</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rPr>
                            <m:t>γ</m:t>
                          </m:r>
                        </m:e>
                        <m:sub>
                          <m:r>
                            <a:rPr lang="fr-FR" b="0" i="1" smtClean="0">
                              <a:latin typeface="Cambria Math" panose="02040503050406030204" pitchFamily="18" charset="0"/>
                              <a:ea typeface="Cambria Math" panose="02040503050406030204" pitchFamily="18" charset="0"/>
                            </a:rPr>
                            <m:t>𝑗</m:t>
                          </m:r>
                        </m:sub>
                      </m:sSub>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𝑆𝑇</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𝑘</m:t>
                          </m:r>
                          <m:r>
                            <a:rPr lang="fr-FR" b="0" i="1" smtClean="0">
                              <a:latin typeface="Cambria Math" panose="02040503050406030204" pitchFamily="18" charset="0"/>
                              <a:ea typeface="Cambria Math" panose="02040503050406030204" pitchFamily="18" charset="0"/>
                            </a:rPr>
                            <m:t>=2</m:t>
                          </m:r>
                        </m:sub>
                        <m:sup>
                          <m:r>
                            <a:rPr lang="fr-FR" b="0" i="1" smtClean="0">
                              <a:latin typeface="Cambria Math" panose="02040503050406030204" pitchFamily="18" charset="0"/>
                              <a:ea typeface="Cambria Math" panose="02040503050406030204" pitchFamily="18" charset="0"/>
                            </a:rPr>
                            <m:t>𝐾</m:t>
                          </m:r>
                        </m:sup>
                        <m:e>
                          <m:sSub>
                            <m:sSubPr>
                              <m:ctrlPr>
                                <a:rPr lang="fr-F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rPr>
                                <m:t>δ</m:t>
                              </m:r>
                            </m:e>
                            <m:sub>
                              <m:r>
                                <a:rPr lang="fr-FR" b="0" i="1" smtClean="0">
                                  <a:latin typeface="Cambria Math" panose="02040503050406030204" pitchFamily="18" charset="0"/>
                                  <a:ea typeface="Cambria Math" panose="02040503050406030204" pitchFamily="18" charset="0"/>
                                </a:rPr>
                                <m:t>𝑘</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𝑗</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𝑒𝑠𝑠𝑒𝑛𝑐𝑒</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ea typeface="Cambria Math" panose="02040503050406030204" pitchFamily="18" charset="0"/>
                        </a:rPr>
                        <m:t>+ </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𝜃</m:t>
                          </m:r>
                        </m:e>
                        <m:sub>
                          <m:r>
                            <a:rPr lang="fr-FR" b="0" i="1" smtClean="0">
                              <a:latin typeface="Cambria Math" panose="02040503050406030204" pitchFamily="18" charset="0"/>
                              <a:ea typeface="Cambria Math" panose="02040503050406030204" pitchFamily="18" charset="0"/>
                            </a:rPr>
                            <m:t>𝑖</m:t>
                          </m:r>
                        </m:sub>
                      </m:sSub>
                    </m:oMath>
                  </m:oMathPara>
                </a14:m>
                <a:endParaRPr lang="fr-FR" dirty="0"/>
              </a:p>
            </p:txBody>
          </p:sp>
        </mc:Choice>
        <mc:Fallback xmlns="">
          <p:sp>
            <p:nvSpPr>
              <p:cNvPr id="30" name="ZoneTexte 29"/>
              <p:cNvSpPr txBox="1">
                <a:spLocks noRot="1" noChangeAspect="1" noMove="1" noResize="1" noEditPoints="1" noAdjustHandles="1" noChangeArrowheads="1" noChangeShapeType="1" noTextEdit="1"/>
              </p:cNvSpPr>
              <p:nvPr/>
            </p:nvSpPr>
            <p:spPr>
              <a:xfrm>
                <a:off x="1144271" y="3752625"/>
                <a:ext cx="6406947" cy="778868"/>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2" name="ZoneTexte 31"/>
              <p:cNvSpPr txBox="1"/>
              <p:nvPr/>
            </p:nvSpPr>
            <p:spPr>
              <a:xfrm>
                <a:off x="1298261" y="3397113"/>
                <a:ext cx="10897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𝑅𝑆</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rPr>
                        <m:t>𝑃</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fr-FR" b="0" i="1" smtClean="0">
                                  <a:latin typeface="Cambria Math" panose="02040503050406030204" pitchFamily="18" charset="0"/>
                                </a:rPr>
                                <m:t>𝑖</m:t>
                              </m:r>
                            </m:sub>
                          </m:sSub>
                        </m:e>
                      </m:d>
                    </m:oMath>
                  </m:oMathPara>
                </a14:m>
                <a:endParaRPr lang="fr-FR" dirty="0"/>
              </a:p>
            </p:txBody>
          </p:sp>
        </mc:Choice>
        <mc:Fallback xmlns="">
          <p:sp>
            <p:nvSpPr>
              <p:cNvPr id="32" name="ZoneTexte 31"/>
              <p:cNvSpPr txBox="1">
                <a:spLocks noRot="1" noChangeAspect="1" noMove="1" noResize="1" noEditPoints="1" noAdjustHandles="1" noChangeArrowheads="1" noChangeShapeType="1" noTextEdit="1"/>
              </p:cNvSpPr>
              <p:nvPr/>
            </p:nvSpPr>
            <p:spPr>
              <a:xfrm>
                <a:off x="1298261" y="3397113"/>
                <a:ext cx="1089786" cy="276999"/>
              </a:xfrm>
              <a:prstGeom prst="rect">
                <a:avLst/>
              </a:prstGeom>
              <a:blipFill rotWithShape="0">
                <a:blip r:embed="rId12"/>
                <a:stretch>
                  <a:fillRect l="-4469" b="-217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354" y="5547441"/>
                <a:ext cx="1388265" cy="3956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smtClean="0">
                              <a:latin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𝜶</m:t>
                          </m:r>
                        </m:e>
                        <m:sub>
                          <m:r>
                            <a:rPr lang="fr-FR" b="1" i="1" smtClean="0">
                              <a:latin typeface="Cambria Math" panose="02040503050406030204" pitchFamily="18" charset="0"/>
                            </a:rPr>
                            <m:t>𝒋</m:t>
                          </m:r>
                        </m:sub>
                      </m:sSub>
                      <m:r>
                        <a:rPr lang="fr-FR" b="1" i="1" smtClean="0">
                          <a:latin typeface="Cambria Math" panose="02040503050406030204" pitchFamily="18" charset="0"/>
                        </a:rPr>
                        <m:t>~</m:t>
                      </m:r>
                      <m:r>
                        <a:rPr lang="fr-FR" b="1" i="1" smtClean="0">
                          <a:latin typeface="Cambria Math" panose="02040503050406030204" pitchFamily="18" charset="0"/>
                        </a:rPr>
                        <m:t>𝑵</m:t>
                      </m:r>
                      <m:d>
                        <m:dPr>
                          <m:ctrlPr>
                            <a:rPr lang="fr-FR" b="1" i="1" smtClean="0">
                              <a:latin typeface="Cambria Math" panose="02040503050406030204" pitchFamily="18" charset="0"/>
                            </a:rPr>
                          </m:ctrlPr>
                        </m:dPr>
                        <m:e>
                          <m:r>
                            <a:rPr lang="fr-FR" b="1" i="1">
                              <a:latin typeface="Cambria Math" panose="02040503050406030204" pitchFamily="18" charset="0"/>
                              <a:ea typeface="Cambria Math" panose="02040503050406030204" pitchFamily="18" charset="0"/>
                            </a:rPr>
                            <m:t>𝜶</m:t>
                          </m:r>
                          <m:r>
                            <a:rPr lang="fr-FR" b="1" i="1" smtClean="0">
                              <a:latin typeface="Cambria Math" panose="02040503050406030204" pitchFamily="18" charset="0"/>
                            </a:rPr>
                            <m:t>,</m:t>
                          </m:r>
                          <m:r>
                            <a:rPr lang="fr-FR" b="1" i="1" smtClean="0">
                              <a:latin typeface="Cambria Math" panose="02040503050406030204" pitchFamily="18" charset="0"/>
                              <a:ea typeface="Cambria Math" panose="02040503050406030204" pitchFamily="18" charset="0"/>
                            </a:rPr>
                            <m:t>𝝈</m:t>
                          </m:r>
                        </m:e>
                      </m:d>
                    </m:oMath>
                  </m:oMathPara>
                </a14:m>
                <a:endParaRPr lang="fr-FR" b="1" dirty="0"/>
              </a:p>
            </p:txBody>
          </p:sp>
        </mc:Choice>
        <mc:Fallback xmlns="">
          <p:sp>
            <p:nvSpPr>
              <p:cNvPr id="34" name="Rectangle 33"/>
              <p:cNvSpPr>
                <a:spLocks noRot="1" noChangeAspect="1" noMove="1" noResize="1" noEditPoints="1" noAdjustHandles="1" noChangeArrowheads="1" noChangeShapeType="1" noTextEdit="1"/>
              </p:cNvSpPr>
              <p:nvPr/>
            </p:nvSpPr>
            <p:spPr>
              <a:xfrm>
                <a:off x="81354" y="5547441"/>
                <a:ext cx="1388265" cy="395621"/>
              </a:xfrm>
              <a:prstGeom prst="rect">
                <a:avLst/>
              </a:prstGeom>
              <a:blipFill rotWithShape="0">
                <a:blip r:embed="rId13"/>
                <a:stretch>
                  <a:fillRect b="-923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388047" y="5547441"/>
                <a:ext cx="1414938" cy="3956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ea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𝜷</m:t>
                          </m:r>
                        </m:e>
                        <m:sub>
                          <m:r>
                            <a:rPr lang="fr-FR" b="1" i="1">
                              <a:latin typeface="Cambria Math" panose="02040503050406030204" pitchFamily="18" charset="0"/>
                              <a:ea typeface="Cambria Math" panose="02040503050406030204" pitchFamily="18" charset="0"/>
                            </a:rPr>
                            <m:t>𝒋</m:t>
                          </m:r>
                        </m:sub>
                      </m:sSub>
                      <m:r>
                        <a:rPr lang="fr-FR" b="1" i="1">
                          <a:latin typeface="Cambria Math" panose="02040503050406030204" pitchFamily="18" charset="0"/>
                        </a:rPr>
                        <m:t>~</m:t>
                      </m:r>
                      <m:r>
                        <a:rPr lang="fr-FR" b="1" i="1">
                          <a:latin typeface="Cambria Math" panose="02040503050406030204" pitchFamily="18" charset="0"/>
                        </a:rPr>
                        <m:t>𝑵</m:t>
                      </m:r>
                      <m:d>
                        <m:dPr>
                          <m:ctrlPr>
                            <a:rPr lang="fr-FR" b="1" i="1">
                              <a:latin typeface="Cambria Math" panose="02040503050406030204" pitchFamily="18" charset="0"/>
                            </a:rPr>
                          </m:ctrlPr>
                        </m:dPr>
                        <m:e>
                          <m:r>
                            <a:rPr lang="fr-FR" b="1" i="1">
                              <a:latin typeface="Cambria Math" panose="02040503050406030204" pitchFamily="18" charset="0"/>
                              <a:ea typeface="Cambria Math" panose="02040503050406030204" pitchFamily="18" charset="0"/>
                            </a:rPr>
                            <m:t>𝛃</m:t>
                          </m:r>
                          <m:r>
                            <a:rPr lang="fr-FR" b="1" i="1">
                              <a:latin typeface="Cambria Math" panose="02040503050406030204" pitchFamily="18" charset="0"/>
                            </a:rPr>
                            <m:t>,</m:t>
                          </m:r>
                          <m:r>
                            <a:rPr lang="fr-FR" b="1" i="1">
                              <a:latin typeface="Cambria Math" panose="02040503050406030204" pitchFamily="18" charset="0"/>
                              <a:ea typeface="Cambria Math" panose="02040503050406030204" pitchFamily="18" charset="0"/>
                            </a:rPr>
                            <m:t>𝝋</m:t>
                          </m:r>
                        </m:e>
                      </m:d>
                    </m:oMath>
                  </m:oMathPara>
                </a14:m>
                <a:endParaRPr lang="fr-FR" b="1" dirty="0"/>
              </a:p>
            </p:txBody>
          </p:sp>
        </mc:Choice>
        <mc:Fallback xmlns="">
          <p:sp>
            <p:nvSpPr>
              <p:cNvPr id="12" name="Rectangle 11"/>
              <p:cNvSpPr>
                <a:spLocks noRot="1" noChangeAspect="1" noMove="1" noResize="1" noEditPoints="1" noAdjustHandles="1" noChangeArrowheads="1" noChangeShapeType="1" noTextEdit="1"/>
              </p:cNvSpPr>
              <p:nvPr/>
            </p:nvSpPr>
            <p:spPr>
              <a:xfrm>
                <a:off x="2388047" y="5547441"/>
                <a:ext cx="1414938" cy="395621"/>
              </a:xfrm>
              <a:prstGeom prst="rect">
                <a:avLst/>
              </a:prstGeom>
              <a:blipFill rotWithShape="0">
                <a:blip r:embed="rId14"/>
                <a:stretch>
                  <a:fillRect b="-923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4012854" y="5517867"/>
                <a:ext cx="1397306" cy="3956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ea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𝜸</m:t>
                          </m:r>
                        </m:e>
                        <m:sub>
                          <m:r>
                            <a:rPr lang="fr-FR" b="1" i="1">
                              <a:latin typeface="Cambria Math" panose="02040503050406030204" pitchFamily="18" charset="0"/>
                              <a:ea typeface="Cambria Math" panose="02040503050406030204" pitchFamily="18" charset="0"/>
                            </a:rPr>
                            <m:t>𝒋</m:t>
                          </m:r>
                        </m:sub>
                      </m:sSub>
                      <m:r>
                        <a:rPr lang="fr-FR" b="1" i="1" smtClean="0">
                          <a:latin typeface="Cambria Math" panose="02040503050406030204" pitchFamily="18" charset="0"/>
                        </a:rPr>
                        <m:t>~</m:t>
                      </m:r>
                      <m:r>
                        <a:rPr lang="fr-FR" b="1" i="1" smtClean="0">
                          <a:latin typeface="Cambria Math" panose="02040503050406030204" pitchFamily="18" charset="0"/>
                        </a:rPr>
                        <m:t>𝑵</m:t>
                      </m:r>
                      <m:d>
                        <m:dPr>
                          <m:ctrlPr>
                            <a:rPr lang="fr-FR" b="1" i="1" smtClean="0">
                              <a:latin typeface="Cambria Math" panose="02040503050406030204" pitchFamily="18" charset="0"/>
                            </a:rPr>
                          </m:ctrlPr>
                        </m:dPr>
                        <m:e>
                          <m:r>
                            <a:rPr lang="fr-FR" b="1" i="1">
                              <a:latin typeface="Cambria Math" panose="02040503050406030204" pitchFamily="18" charset="0"/>
                              <a:ea typeface="Cambria Math" panose="02040503050406030204" pitchFamily="18" charset="0"/>
                            </a:rPr>
                            <m:t>𝜸</m:t>
                          </m:r>
                          <m:r>
                            <a:rPr lang="fr-FR" b="1" i="1" smtClean="0">
                              <a:latin typeface="Cambria Math" panose="02040503050406030204" pitchFamily="18" charset="0"/>
                            </a:rPr>
                            <m:t>,</m:t>
                          </m:r>
                          <m:r>
                            <a:rPr lang="fr-FR" b="1" i="1" smtClean="0">
                              <a:latin typeface="Cambria Math" panose="02040503050406030204" pitchFamily="18" charset="0"/>
                              <a:ea typeface="Cambria Math" panose="02040503050406030204" pitchFamily="18" charset="0"/>
                            </a:rPr>
                            <m:t>𝝓</m:t>
                          </m:r>
                        </m:e>
                      </m:d>
                    </m:oMath>
                  </m:oMathPara>
                </a14:m>
                <a:endParaRPr lang="fr-FR" b="1" dirty="0"/>
              </a:p>
            </p:txBody>
          </p:sp>
        </mc:Choice>
        <mc:Fallback xmlns="">
          <p:sp>
            <p:nvSpPr>
              <p:cNvPr id="35" name="Rectangle 34"/>
              <p:cNvSpPr>
                <a:spLocks noRot="1" noChangeAspect="1" noMove="1" noResize="1" noEditPoints="1" noAdjustHandles="1" noChangeArrowheads="1" noChangeShapeType="1" noTextEdit="1"/>
              </p:cNvSpPr>
              <p:nvPr/>
            </p:nvSpPr>
            <p:spPr>
              <a:xfrm>
                <a:off x="4012854" y="5517867"/>
                <a:ext cx="1397306" cy="395621"/>
              </a:xfrm>
              <a:prstGeom prst="rect">
                <a:avLst/>
              </a:prstGeom>
              <a:blipFill rotWithShape="0">
                <a:blip r:embed="rId15"/>
                <a:stretch>
                  <a:fillRect b="-923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5758645" y="5557853"/>
                <a:ext cx="1632050" cy="580287"/>
              </a:xfrm>
              <a:prstGeom prst="rect">
                <a:avLst/>
              </a:prstGeom>
            </p:spPr>
            <p:txBody>
              <a:bodyPr wrap="none">
                <a:spAutoFit/>
              </a:bodyPr>
              <a:lstStyle/>
              <a:p>
                <a14:m>
                  <m:oMath xmlns:m="http://schemas.openxmlformats.org/officeDocument/2006/math">
                    <m:sSub>
                      <m:sSubPr>
                        <m:ctrlPr>
                          <a:rPr lang="fr-FR" b="1" i="1" smtClean="0">
                            <a:latin typeface="Cambria Math" panose="02040503050406030204" pitchFamily="18" charset="0"/>
                            <a:ea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𝜹</m:t>
                        </m:r>
                      </m:e>
                      <m:sub>
                        <m:r>
                          <a:rPr lang="fr-FR" b="1" i="1" smtClean="0">
                            <a:latin typeface="Cambria Math" panose="02040503050406030204" pitchFamily="18" charset="0"/>
                            <a:ea typeface="Cambria Math" panose="02040503050406030204" pitchFamily="18" charset="0"/>
                          </a:rPr>
                          <m:t>𝒌</m:t>
                        </m:r>
                        <m:r>
                          <a:rPr lang="fr-FR" b="1" i="1" smtClean="0">
                            <a:latin typeface="Cambria Math" panose="02040503050406030204" pitchFamily="18" charset="0"/>
                            <a:ea typeface="Cambria Math" panose="02040503050406030204" pitchFamily="18" charset="0"/>
                          </a:rPr>
                          <m:t>,</m:t>
                        </m:r>
                        <m:r>
                          <a:rPr lang="fr-FR" b="1" i="1">
                            <a:latin typeface="Cambria Math" panose="02040503050406030204" pitchFamily="18" charset="0"/>
                            <a:ea typeface="Cambria Math" panose="02040503050406030204" pitchFamily="18" charset="0"/>
                          </a:rPr>
                          <m:t>𝒋</m:t>
                        </m:r>
                      </m:sub>
                    </m:sSub>
                  </m:oMath>
                </a14:m>
                <a:r>
                  <a:rPr lang="fr-FR" b="1" dirty="0"/>
                  <a:t> </a:t>
                </a:r>
                <a14:m>
                  <m:oMath xmlns:m="http://schemas.openxmlformats.org/officeDocument/2006/math">
                    <m:r>
                      <a:rPr lang="fr-FR" b="1" i="1">
                        <a:latin typeface="Cambria Math" panose="02040503050406030204" pitchFamily="18" charset="0"/>
                      </a:rPr>
                      <m:t>~</m:t>
                    </m:r>
                    <m:r>
                      <a:rPr lang="fr-FR" b="1" i="1">
                        <a:latin typeface="Cambria Math" panose="02040503050406030204" pitchFamily="18" charset="0"/>
                      </a:rPr>
                      <m:t>𝑵</m:t>
                    </m:r>
                    <m:r>
                      <a:rPr lang="fr-FR" b="1" i="1">
                        <a:latin typeface="Cambria Math" panose="02040503050406030204" pitchFamily="18" charset="0"/>
                      </a:rPr>
                      <m:t>(</m:t>
                    </m:r>
                    <m:sSub>
                      <m:sSubPr>
                        <m:ctrlPr>
                          <a:rPr lang="fr-FR" b="1" i="1" smtClean="0">
                            <a:latin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𝜹</m:t>
                        </m:r>
                      </m:e>
                      <m:sub>
                        <m:r>
                          <a:rPr lang="fr-FR" b="1" i="1" smtClean="0">
                            <a:latin typeface="Cambria Math" panose="02040503050406030204" pitchFamily="18" charset="0"/>
                          </a:rPr>
                          <m:t>𝒌</m:t>
                        </m:r>
                      </m:sub>
                    </m:sSub>
                    <m:r>
                      <a:rPr lang="fr-FR" b="1" i="1">
                        <a:latin typeface="Cambria Math" panose="02040503050406030204" pitchFamily="18" charset="0"/>
                      </a:rPr>
                      <m:t>,</m:t>
                    </m:r>
                    <m:r>
                      <a:rPr lang="fr-FR" b="1" i="1">
                        <a:latin typeface="Cambria Math" panose="02040503050406030204" pitchFamily="18" charset="0"/>
                        <a:ea typeface="Cambria Math" panose="02040503050406030204" pitchFamily="18" charset="0"/>
                      </a:rPr>
                      <m:t>𝝉</m:t>
                    </m:r>
                    <m:r>
                      <a:rPr lang="fr-FR" b="1" i="1">
                        <a:latin typeface="Cambria Math" panose="02040503050406030204" pitchFamily="18" charset="0"/>
                      </a:rPr>
                      <m:t>)</m:t>
                    </m:r>
                  </m:oMath>
                </a14:m>
                <a:endParaRPr lang="fr-FR" b="1" dirty="0"/>
              </a:p>
              <a:p>
                <a:endParaRPr lang="fr-FR" baseline="-25000" dirty="0"/>
              </a:p>
            </p:txBody>
          </p:sp>
        </mc:Choice>
        <mc:Fallback xmlns="">
          <p:sp>
            <p:nvSpPr>
              <p:cNvPr id="36" name="Rectangle 35"/>
              <p:cNvSpPr>
                <a:spLocks noRot="1" noChangeAspect="1" noMove="1" noResize="1" noEditPoints="1" noAdjustHandles="1" noChangeArrowheads="1" noChangeShapeType="1" noTextEdit="1"/>
              </p:cNvSpPr>
              <p:nvPr/>
            </p:nvSpPr>
            <p:spPr>
              <a:xfrm>
                <a:off x="5758645" y="5557853"/>
                <a:ext cx="1632050" cy="580287"/>
              </a:xfrm>
              <a:prstGeom prst="rect">
                <a:avLst/>
              </a:prstGeom>
              <a:blipFill rotWithShape="0">
                <a:blip r:embed="rId16"/>
                <a:stretch>
                  <a:fillRect/>
                </a:stretch>
              </a:blipFill>
            </p:spPr>
            <p:txBody>
              <a:bodyPr/>
              <a:lstStyle/>
              <a:p>
                <a:r>
                  <a:rPr lang="fr-FR">
                    <a:noFill/>
                  </a:rPr>
                  <a:t> </a:t>
                </a:r>
              </a:p>
            </p:txBody>
          </p:sp>
        </mc:Fallback>
      </mc:AlternateContent>
      <p:sp>
        <p:nvSpPr>
          <p:cNvPr id="4" name="Espace réservé du numéro de diapositive 3">
            <a:extLst>
              <a:ext uri="{FF2B5EF4-FFF2-40B4-BE49-F238E27FC236}">
                <a16:creationId xmlns:a16="http://schemas.microsoft.com/office/drawing/2014/main" id="{EE19E0C8-BAB0-443E-AA81-4C3E34F17CA6}"/>
              </a:ext>
            </a:extLst>
          </p:cNvPr>
          <p:cNvSpPr>
            <a:spLocks noGrp="1"/>
          </p:cNvSpPr>
          <p:nvPr>
            <p:ph type="sldNum" sz="quarter" idx="12"/>
          </p:nvPr>
        </p:nvSpPr>
        <p:spPr/>
        <p:txBody>
          <a:bodyPr/>
          <a:lstStyle/>
          <a:p>
            <a:fld id="{6697765D-F622-4BC4-AC55-80A3CC4A834C}" type="slidenum">
              <a:rPr lang="fr-FR" smtClean="0"/>
              <a:pPr/>
              <a:t>47</a:t>
            </a:fld>
            <a:endParaRPr lang="fr-FR"/>
          </a:p>
        </p:txBody>
      </p:sp>
    </p:spTree>
    <p:extLst>
      <p:ext uri="{BB962C8B-B14F-4D97-AF65-F5344CB8AC3E}">
        <p14:creationId xmlns:p14="http://schemas.microsoft.com/office/powerpoint/2010/main" val="14461065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à coins arrondis 47"/>
          <p:cNvSpPr/>
          <p:nvPr/>
        </p:nvSpPr>
        <p:spPr>
          <a:xfrm>
            <a:off x="6150566" y="240145"/>
            <a:ext cx="2705110" cy="627516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à coins arrondis 46"/>
          <p:cNvSpPr/>
          <p:nvPr/>
        </p:nvSpPr>
        <p:spPr>
          <a:xfrm>
            <a:off x="3197970" y="240146"/>
            <a:ext cx="2705110" cy="627516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à coins arrondis 1"/>
          <p:cNvSpPr/>
          <p:nvPr/>
        </p:nvSpPr>
        <p:spPr>
          <a:xfrm>
            <a:off x="117845" y="240146"/>
            <a:ext cx="2999194" cy="627516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p:cNvCxnSpPr/>
          <p:nvPr/>
        </p:nvCxnSpPr>
        <p:spPr>
          <a:xfrm flipH="1" flipV="1">
            <a:off x="605790" y="3303270"/>
            <a:ext cx="0" cy="23202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eur droit avec flèche 5"/>
          <p:cNvCxnSpPr/>
          <p:nvPr/>
        </p:nvCxnSpPr>
        <p:spPr>
          <a:xfrm>
            <a:off x="594360" y="5623560"/>
            <a:ext cx="243459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V="1">
            <a:off x="594360" y="3920490"/>
            <a:ext cx="2091690" cy="88011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flipV="1">
            <a:off x="605790" y="4240530"/>
            <a:ext cx="2091690" cy="88011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V="1">
            <a:off x="594360" y="4526280"/>
            <a:ext cx="2091690" cy="88011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flipV="1">
            <a:off x="594360" y="4656296"/>
            <a:ext cx="2091690" cy="88011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flipV="1">
            <a:off x="617221" y="4394835"/>
            <a:ext cx="2091690" cy="88011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flipV="1">
            <a:off x="594360" y="3674745"/>
            <a:ext cx="2091690" cy="88011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V="1">
            <a:off x="617221" y="2986088"/>
            <a:ext cx="2091690" cy="88011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flipV="1">
            <a:off x="628651" y="3306128"/>
            <a:ext cx="2091690" cy="88011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flipV="1">
            <a:off x="628651" y="3776186"/>
            <a:ext cx="2091690" cy="88011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flipH="1" flipV="1">
            <a:off x="3383280" y="3303270"/>
            <a:ext cx="0" cy="23202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a:off x="3371850" y="5623560"/>
            <a:ext cx="243459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flipV="1">
            <a:off x="3371850" y="3977640"/>
            <a:ext cx="2091690" cy="88011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a:off x="3383281" y="4909185"/>
            <a:ext cx="2143124" cy="44577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flipV="1">
            <a:off x="3406141" y="3776187"/>
            <a:ext cx="1737359" cy="1132999"/>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flipV="1">
            <a:off x="3406141" y="3426143"/>
            <a:ext cx="1565909" cy="1445895"/>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flipV="1">
            <a:off x="3406140" y="4239102"/>
            <a:ext cx="2091690" cy="644366"/>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3371850" y="4920615"/>
            <a:ext cx="2125981" cy="625793"/>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p:nvPr/>
        </p:nvCxnSpPr>
        <p:spPr>
          <a:xfrm flipH="1" flipV="1">
            <a:off x="6389370" y="3276124"/>
            <a:ext cx="0" cy="23202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a:off x="6377940" y="5596414"/>
            <a:ext cx="243459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flipV="1">
            <a:off x="6377940" y="3950494"/>
            <a:ext cx="2091690" cy="88011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6389371" y="4882039"/>
            <a:ext cx="2143124" cy="44577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a:off x="6355079" y="4483418"/>
            <a:ext cx="2177415" cy="347186"/>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flipV="1">
            <a:off x="6400800" y="3398996"/>
            <a:ext cx="1577340" cy="991553"/>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flipV="1">
            <a:off x="6400800" y="3873341"/>
            <a:ext cx="1965960" cy="725091"/>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a:off x="6400800" y="5149216"/>
            <a:ext cx="2103120" cy="370046"/>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flipV="1">
            <a:off x="3394710" y="4390549"/>
            <a:ext cx="2163129" cy="478631"/>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flipV="1">
            <a:off x="6389370" y="4598255"/>
            <a:ext cx="2111692" cy="12912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60" name="ZoneTexte 59"/>
          <p:cNvSpPr txBox="1"/>
          <p:nvPr/>
        </p:nvSpPr>
        <p:spPr>
          <a:xfrm rot="16200000">
            <a:off x="-419121" y="3791895"/>
            <a:ext cx="1641023" cy="507831"/>
          </a:xfrm>
          <a:prstGeom prst="rect">
            <a:avLst/>
          </a:prstGeom>
          <a:noFill/>
        </p:spPr>
        <p:txBody>
          <a:bodyPr wrap="square" rtlCol="0">
            <a:spAutoFit/>
          </a:bodyPr>
          <a:lstStyle/>
          <a:p>
            <a:r>
              <a:rPr lang="fr-FR" sz="1350" dirty="0"/>
              <a:t>Variable de réponse</a:t>
            </a:r>
          </a:p>
        </p:txBody>
      </p:sp>
      <p:sp>
        <p:nvSpPr>
          <p:cNvPr id="61" name="ZoneTexte 60"/>
          <p:cNvSpPr txBox="1"/>
          <p:nvPr/>
        </p:nvSpPr>
        <p:spPr>
          <a:xfrm>
            <a:off x="3916816" y="5700713"/>
            <a:ext cx="1641023" cy="507831"/>
          </a:xfrm>
          <a:prstGeom prst="rect">
            <a:avLst/>
          </a:prstGeom>
          <a:noFill/>
        </p:spPr>
        <p:txBody>
          <a:bodyPr wrap="square" rtlCol="0">
            <a:spAutoFit/>
          </a:bodyPr>
          <a:lstStyle/>
          <a:p>
            <a:r>
              <a:rPr lang="fr-FR" sz="1350" dirty="0"/>
              <a:t>Variable explicative</a:t>
            </a:r>
          </a:p>
        </p:txBody>
      </p:sp>
      <p:sp>
        <p:nvSpPr>
          <p:cNvPr id="62" name="ZoneTexte 61"/>
          <p:cNvSpPr txBox="1"/>
          <p:nvPr/>
        </p:nvSpPr>
        <p:spPr>
          <a:xfrm>
            <a:off x="767702" y="351353"/>
            <a:ext cx="1694907" cy="715581"/>
          </a:xfrm>
          <a:prstGeom prst="rect">
            <a:avLst/>
          </a:prstGeom>
          <a:noFill/>
        </p:spPr>
        <p:txBody>
          <a:bodyPr wrap="square" rtlCol="0">
            <a:spAutoFit/>
          </a:bodyPr>
          <a:lstStyle/>
          <a:p>
            <a:r>
              <a:rPr lang="fr-FR" sz="1350" b="1" dirty="0"/>
              <a:t>Effet aléatoire sur l’ordonnée à l’origine</a:t>
            </a:r>
          </a:p>
        </p:txBody>
      </p:sp>
      <p:sp>
        <p:nvSpPr>
          <p:cNvPr id="65" name="ZoneTexte 64"/>
          <p:cNvSpPr txBox="1"/>
          <p:nvPr/>
        </p:nvSpPr>
        <p:spPr>
          <a:xfrm>
            <a:off x="3741691" y="405968"/>
            <a:ext cx="1694907" cy="507831"/>
          </a:xfrm>
          <a:prstGeom prst="rect">
            <a:avLst/>
          </a:prstGeom>
          <a:noFill/>
        </p:spPr>
        <p:txBody>
          <a:bodyPr wrap="square" rtlCol="0">
            <a:spAutoFit/>
          </a:bodyPr>
          <a:lstStyle/>
          <a:p>
            <a:r>
              <a:rPr lang="fr-FR" sz="1350" b="1" dirty="0"/>
              <a:t>Effet aléatoire sur la pente</a:t>
            </a:r>
          </a:p>
        </p:txBody>
      </p:sp>
      <p:sp>
        <p:nvSpPr>
          <p:cNvPr id="66" name="ZoneTexte 65"/>
          <p:cNvSpPr txBox="1"/>
          <p:nvPr/>
        </p:nvSpPr>
        <p:spPr>
          <a:xfrm>
            <a:off x="6774723" y="351353"/>
            <a:ext cx="1694907" cy="923330"/>
          </a:xfrm>
          <a:prstGeom prst="rect">
            <a:avLst/>
          </a:prstGeom>
          <a:noFill/>
        </p:spPr>
        <p:txBody>
          <a:bodyPr wrap="square" rtlCol="0">
            <a:spAutoFit/>
          </a:bodyPr>
          <a:lstStyle/>
          <a:p>
            <a:r>
              <a:rPr lang="fr-FR" sz="1350" b="1" dirty="0"/>
              <a:t>Effets aléatoires sur l’ordonnée à l’origine et sur la pente</a:t>
            </a:r>
          </a:p>
        </p:txBody>
      </p:sp>
      <mc:AlternateContent xmlns:mc="http://schemas.openxmlformats.org/markup-compatibility/2006" xmlns:a14="http://schemas.microsoft.com/office/drawing/2010/main">
        <mc:Choice Requires="a14">
          <p:sp>
            <p:nvSpPr>
              <p:cNvPr id="67" name="ZoneTexte 66"/>
              <p:cNvSpPr txBox="1"/>
              <p:nvPr/>
            </p:nvSpPr>
            <p:spPr>
              <a:xfrm>
                <a:off x="645133" y="1972706"/>
                <a:ext cx="1570430"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350" i="1" smtClean="0">
                              <a:latin typeface="Cambria Math" panose="02040503050406030204" pitchFamily="18" charset="0"/>
                            </a:rPr>
                          </m:ctrlPr>
                        </m:sSubPr>
                        <m:e>
                          <m:r>
                            <a:rPr lang="fr-FR" sz="1350" i="1">
                              <a:latin typeface="Cambria Math" panose="02040503050406030204" pitchFamily="18" charset="0"/>
                            </a:rPr>
                            <m:t>𝑌</m:t>
                          </m:r>
                        </m:e>
                        <m:sub>
                          <m:r>
                            <a:rPr lang="fr-FR" sz="1350" i="1">
                              <a:latin typeface="Cambria Math" panose="02040503050406030204" pitchFamily="18" charset="0"/>
                            </a:rPr>
                            <m:t>𝑖</m:t>
                          </m:r>
                        </m:sub>
                      </m:sSub>
                      <m:r>
                        <a:rPr lang="fr-FR" sz="1350" i="1">
                          <a:latin typeface="Cambria Math" panose="02040503050406030204" pitchFamily="18" charset="0"/>
                        </a:rPr>
                        <m:t>=</m:t>
                      </m:r>
                      <m:r>
                        <a:rPr lang="fr-FR" sz="1350" i="1">
                          <a:latin typeface="Cambria Math" panose="02040503050406030204" pitchFamily="18" charset="0"/>
                          <a:ea typeface="Cambria Math" panose="02040503050406030204" pitchFamily="18" charset="0"/>
                        </a:rPr>
                        <m:t>𝛼</m:t>
                      </m:r>
                      <m:r>
                        <a:rPr lang="fr-FR" sz="1350" i="1">
                          <a:latin typeface="Cambria Math" panose="02040503050406030204" pitchFamily="18" charset="0"/>
                          <a:ea typeface="Cambria Math" panose="02040503050406030204" pitchFamily="18" charset="0"/>
                        </a:rPr>
                        <m:t>+ </m:t>
                      </m:r>
                      <m:r>
                        <a:rPr lang="fr-FR" sz="1350" i="1">
                          <a:latin typeface="Cambria Math" panose="02040503050406030204" pitchFamily="18" charset="0"/>
                          <a:ea typeface="Cambria Math" panose="02040503050406030204" pitchFamily="18" charset="0"/>
                        </a:rPr>
                        <m:t>𝛽</m:t>
                      </m:r>
                      <m:r>
                        <a:rPr lang="fr-FR" sz="1350" i="1">
                          <a:latin typeface="Cambria Math" panose="02040503050406030204" pitchFamily="18" charset="0"/>
                          <a:ea typeface="Cambria Math" panose="02040503050406030204" pitchFamily="18" charset="0"/>
                        </a:rPr>
                        <m:t>×</m:t>
                      </m:r>
                      <m:sSub>
                        <m:sSubPr>
                          <m:ctrlPr>
                            <a:rPr lang="fr-FR" sz="1350" i="1">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𝑋</m:t>
                          </m:r>
                        </m:e>
                        <m:sub>
                          <m:r>
                            <a:rPr lang="fr-FR" sz="1350" i="1">
                              <a:latin typeface="Cambria Math" panose="02040503050406030204" pitchFamily="18" charset="0"/>
                              <a:ea typeface="Cambria Math" panose="02040503050406030204" pitchFamily="18" charset="0"/>
                            </a:rPr>
                            <m:t>𝑖</m:t>
                          </m:r>
                        </m:sub>
                      </m:sSub>
                      <m:r>
                        <a:rPr lang="fr-FR" sz="1350" i="1">
                          <a:latin typeface="Cambria Math" panose="02040503050406030204" pitchFamily="18" charset="0"/>
                          <a:ea typeface="Cambria Math" panose="02040503050406030204" pitchFamily="18" charset="0"/>
                        </a:rPr>
                        <m:t>+</m:t>
                      </m:r>
                      <m:sSub>
                        <m:sSubPr>
                          <m:ctrlPr>
                            <a:rPr lang="fr-FR" sz="1350" i="1">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𝜀</m:t>
                          </m:r>
                        </m:e>
                        <m:sub>
                          <m:r>
                            <a:rPr lang="fr-FR" sz="1350" b="0" i="1" smtClean="0">
                              <a:latin typeface="Cambria Math" panose="02040503050406030204" pitchFamily="18" charset="0"/>
                              <a:ea typeface="Cambria Math" panose="02040503050406030204" pitchFamily="18" charset="0"/>
                            </a:rPr>
                            <m:t>𝑖</m:t>
                          </m:r>
                        </m:sub>
                      </m:sSub>
                    </m:oMath>
                  </m:oMathPara>
                </a14:m>
                <a:endParaRPr lang="fr-FR" sz="1350" dirty="0"/>
              </a:p>
            </p:txBody>
          </p:sp>
        </mc:Choice>
        <mc:Fallback xmlns="">
          <p:sp>
            <p:nvSpPr>
              <p:cNvPr id="67" name="ZoneTexte 66"/>
              <p:cNvSpPr txBox="1">
                <a:spLocks noRot="1" noChangeAspect="1" noMove="1" noResize="1" noEditPoints="1" noAdjustHandles="1" noChangeArrowheads="1" noChangeShapeType="1" noTextEdit="1"/>
              </p:cNvSpPr>
              <p:nvPr/>
            </p:nvSpPr>
            <p:spPr>
              <a:xfrm>
                <a:off x="645133" y="1972706"/>
                <a:ext cx="1570430" cy="207749"/>
              </a:xfrm>
              <a:prstGeom prst="rect">
                <a:avLst/>
              </a:prstGeom>
              <a:blipFill rotWithShape="0">
                <a:blip r:embed="rId2"/>
                <a:stretch>
                  <a:fillRect l="-1946" r="-389" b="-3823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8" name="Rectangle 67"/>
              <p:cNvSpPr/>
              <p:nvPr/>
            </p:nvSpPr>
            <p:spPr>
              <a:xfrm>
                <a:off x="1951006" y="2226260"/>
                <a:ext cx="1109213" cy="3316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350" i="1" smtClean="0">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𝜀</m:t>
                          </m:r>
                        </m:e>
                        <m:sub>
                          <m:r>
                            <a:rPr lang="fr-FR" sz="1350" b="0" i="1" smtClean="0">
                              <a:latin typeface="Cambria Math" panose="02040503050406030204" pitchFamily="18" charset="0"/>
                              <a:ea typeface="Cambria Math" panose="02040503050406030204" pitchFamily="18" charset="0"/>
                            </a:rPr>
                            <m:t>𝑖</m:t>
                          </m:r>
                        </m:sub>
                      </m:sSub>
                      <m:r>
                        <a:rPr lang="fr-FR" sz="1350" i="1">
                          <a:latin typeface="Cambria Math" panose="02040503050406030204" pitchFamily="18" charset="0"/>
                          <a:ea typeface="Cambria Math" panose="02040503050406030204" pitchFamily="18" charset="0"/>
                        </a:rPr>
                        <m:t>~</m:t>
                      </m:r>
                      <m:r>
                        <a:rPr lang="fr-FR" sz="1350" i="1">
                          <a:latin typeface="Cambria Math" panose="02040503050406030204" pitchFamily="18" charset="0"/>
                          <a:ea typeface="Cambria Math" panose="02040503050406030204" pitchFamily="18" charset="0"/>
                        </a:rPr>
                        <m:t>𝑁</m:t>
                      </m:r>
                      <m:d>
                        <m:dPr>
                          <m:ctrlPr>
                            <a:rPr lang="fr-FR" sz="1350" i="1">
                              <a:latin typeface="Cambria Math" panose="02040503050406030204" pitchFamily="18" charset="0"/>
                              <a:ea typeface="Cambria Math" panose="02040503050406030204" pitchFamily="18" charset="0"/>
                            </a:rPr>
                          </m:ctrlPr>
                        </m:dPr>
                        <m:e>
                          <m:sSub>
                            <m:sSubPr>
                              <m:ctrlPr>
                                <a:rPr lang="fr-FR" sz="1350" i="1" smtClean="0">
                                  <a:latin typeface="Cambria Math" panose="02040503050406030204" pitchFamily="18" charset="0"/>
                                  <a:ea typeface="Cambria Math" panose="02040503050406030204" pitchFamily="18" charset="0"/>
                                </a:rPr>
                              </m:ctrlPr>
                            </m:sSubPr>
                            <m:e>
                              <m:r>
                                <m:rPr>
                                  <m:sty m:val="p"/>
                                </m:rPr>
                                <a:rPr lang="el-GR" sz="1350" i="1">
                                  <a:latin typeface="Cambria Math" panose="02040503050406030204" pitchFamily="18" charset="0"/>
                                  <a:ea typeface="Cambria Math" panose="02040503050406030204" pitchFamily="18" charset="0"/>
                                </a:rPr>
                                <m:t>μ</m:t>
                              </m:r>
                            </m:e>
                            <m:sub>
                              <m:r>
                                <a:rPr lang="fr-FR" sz="1350" b="0" i="1" smtClean="0">
                                  <a:latin typeface="Cambria Math" panose="02040503050406030204" pitchFamily="18" charset="0"/>
                                  <a:ea typeface="Cambria Math" panose="02040503050406030204" pitchFamily="18" charset="0"/>
                                </a:rPr>
                                <m:t>𝑗</m:t>
                              </m:r>
                            </m:sub>
                          </m:sSub>
                          <m:r>
                            <a:rPr lang="fr-FR" sz="1350" i="1">
                              <a:latin typeface="Cambria Math" panose="02040503050406030204" pitchFamily="18" charset="0"/>
                              <a:ea typeface="Cambria Math" panose="02040503050406030204" pitchFamily="18" charset="0"/>
                            </a:rPr>
                            <m:t>,</m:t>
                          </m:r>
                          <m:r>
                            <a:rPr lang="fr-FR" sz="1350" i="1">
                              <a:latin typeface="Cambria Math" panose="02040503050406030204" pitchFamily="18" charset="0"/>
                              <a:ea typeface="Cambria Math" panose="02040503050406030204" pitchFamily="18" charset="0"/>
                            </a:rPr>
                            <m:t>𝜎</m:t>
                          </m:r>
                        </m:e>
                      </m:d>
                    </m:oMath>
                  </m:oMathPara>
                </a14:m>
                <a:endParaRPr lang="fr-FR" sz="1350" dirty="0"/>
              </a:p>
            </p:txBody>
          </p:sp>
        </mc:Choice>
        <mc:Fallback xmlns="">
          <p:sp>
            <p:nvSpPr>
              <p:cNvPr id="68" name="Rectangle 67"/>
              <p:cNvSpPr>
                <a:spLocks noRot="1" noChangeAspect="1" noMove="1" noResize="1" noEditPoints="1" noAdjustHandles="1" noChangeArrowheads="1" noChangeShapeType="1" noTextEdit="1"/>
              </p:cNvSpPr>
              <p:nvPr/>
            </p:nvSpPr>
            <p:spPr>
              <a:xfrm>
                <a:off x="1951006" y="2226260"/>
                <a:ext cx="1109213" cy="331694"/>
              </a:xfrm>
              <a:prstGeom prst="rect">
                <a:avLst/>
              </a:prstGeom>
              <a:blipFill rotWithShape="0">
                <a:blip r:embed="rId3"/>
                <a:stretch>
                  <a:fillRect b="-181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9" name="ZoneTexte 68"/>
              <p:cNvSpPr txBox="1"/>
              <p:nvPr/>
            </p:nvSpPr>
            <p:spPr>
              <a:xfrm>
                <a:off x="3450536" y="1987397"/>
                <a:ext cx="1280351" cy="2244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350" i="1" smtClean="0">
                              <a:latin typeface="Cambria Math" panose="02040503050406030204" pitchFamily="18" charset="0"/>
                            </a:rPr>
                          </m:ctrlPr>
                        </m:sSubPr>
                        <m:e>
                          <m:r>
                            <a:rPr lang="fr-FR" sz="1350" i="1">
                              <a:latin typeface="Cambria Math" panose="02040503050406030204" pitchFamily="18" charset="0"/>
                            </a:rPr>
                            <m:t>𝑌</m:t>
                          </m:r>
                        </m:e>
                        <m:sub>
                          <m:r>
                            <a:rPr lang="fr-FR" sz="1350" i="1">
                              <a:latin typeface="Cambria Math" panose="02040503050406030204" pitchFamily="18" charset="0"/>
                            </a:rPr>
                            <m:t>𝑖</m:t>
                          </m:r>
                        </m:sub>
                      </m:sSub>
                      <m:r>
                        <a:rPr lang="fr-FR" sz="1350" i="1">
                          <a:latin typeface="Cambria Math" panose="02040503050406030204" pitchFamily="18" charset="0"/>
                        </a:rPr>
                        <m:t>=</m:t>
                      </m:r>
                      <m:r>
                        <a:rPr lang="fr-FR" sz="1350" i="1">
                          <a:latin typeface="Cambria Math" panose="02040503050406030204" pitchFamily="18" charset="0"/>
                          <a:ea typeface="Cambria Math" panose="02040503050406030204" pitchFamily="18" charset="0"/>
                        </a:rPr>
                        <m:t>𝛼</m:t>
                      </m:r>
                      <m:r>
                        <a:rPr lang="fr-FR" sz="1350" i="1">
                          <a:latin typeface="Cambria Math" panose="02040503050406030204" pitchFamily="18" charset="0"/>
                          <a:ea typeface="Cambria Math" panose="02040503050406030204" pitchFamily="18" charset="0"/>
                        </a:rPr>
                        <m:t>+ </m:t>
                      </m:r>
                      <m:sSub>
                        <m:sSubPr>
                          <m:ctrlPr>
                            <a:rPr lang="fr-FR" sz="1350" i="1">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𝛽</m:t>
                          </m:r>
                        </m:e>
                        <m:sub>
                          <m:r>
                            <a:rPr lang="fr-FR" sz="1350" b="0" i="1" smtClean="0">
                              <a:latin typeface="Cambria Math" panose="02040503050406030204" pitchFamily="18" charset="0"/>
                              <a:ea typeface="Cambria Math" panose="02040503050406030204" pitchFamily="18" charset="0"/>
                            </a:rPr>
                            <m:t>𝑗</m:t>
                          </m:r>
                        </m:sub>
                      </m:sSub>
                      <m:r>
                        <a:rPr lang="fr-FR" sz="1350" i="1">
                          <a:latin typeface="Cambria Math" panose="02040503050406030204" pitchFamily="18" charset="0"/>
                          <a:ea typeface="Cambria Math" panose="02040503050406030204" pitchFamily="18" charset="0"/>
                        </a:rPr>
                        <m:t>×</m:t>
                      </m:r>
                      <m:sSub>
                        <m:sSubPr>
                          <m:ctrlPr>
                            <a:rPr lang="fr-FR" sz="1350" i="1">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𝑋</m:t>
                          </m:r>
                        </m:e>
                        <m:sub>
                          <m:r>
                            <a:rPr lang="fr-FR" sz="1350" i="1">
                              <a:latin typeface="Cambria Math" panose="02040503050406030204" pitchFamily="18" charset="0"/>
                              <a:ea typeface="Cambria Math" panose="02040503050406030204" pitchFamily="18" charset="0"/>
                            </a:rPr>
                            <m:t>𝑖</m:t>
                          </m:r>
                        </m:sub>
                      </m:sSub>
                    </m:oMath>
                  </m:oMathPara>
                </a14:m>
                <a:endParaRPr lang="fr-FR" sz="1350" dirty="0"/>
              </a:p>
            </p:txBody>
          </p:sp>
        </mc:Choice>
        <mc:Fallback xmlns="">
          <p:sp>
            <p:nvSpPr>
              <p:cNvPr id="69" name="ZoneTexte 68"/>
              <p:cNvSpPr txBox="1">
                <a:spLocks noRot="1" noChangeAspect="1" noMove="1" noResize="1" noEditPoints="1" noAdjustHandles="1" noChangeArrowheads="1" noChangeShapeType="1" noTextEdit="1"/>
              </p:cNvSpPr>
              <p:nvPr/>
            </p:nvSpPr>
            <p:spPr>
              <a:xfrm>
                <a:off x="3450536" y="1987397"/>
                <a:ext cx="1280351" cy="224420"/>
              </a:xfrm>
              <a:prstGeom prst="rect">
                <a:avLst/>
              </a:prstGeom>
              <a:blipFill rotWithShape="0">
                <a:blip r:embed="rId4"/>
                <a:stretch>
                  <a:fillRect l="-2381" r="-476" b="-2702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0" name="Rectangle 69"/>
              <p:cNvSpPr/>
              <p:nvPr/>
            </p:nvSpPr>
            <p:spPr>
              <a:xfrm>
                <a:off x="4094300" y="2300757"/>
                <a:ext cx="1077346" cy="3167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350" i="1" smtClean="0">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𝛽</m:t>
                          </m:r>
                        </m:e>
                        <m:sub>
                          <m:r>
                            <a:rPr lang="fr-FR" sz="1350" b="0" i="1" smtClean="0">
                              <a:latin typeface="Cambria Math" panose="02040503050406030204" pitchFamily="18" charset="0"/>
                              <a:ea typeface="Cambria Math" panose="02040503050406030204" pitchFamily="18" charset="0"/>
                            </a:rPr>
                            <m:t>𝑗</m:t>
                          </m:r>
                        </m:sub>
                      </m:sSub>
                      <m:r>
                        <a:rPr lang="fr-FR" sz="1350" i="1">
                          <a:latin typeface="Cambria Math" panose="02040503050406030204" pitchFamily="18" charset="0"/>
                          <a:ea typeface="Cambria Math" panose="02040503050406030204" pitchFamily="18" charset="0"/>
                        </a:rPr>
                        <m:t>=</m:t>
                      </m:r>
                      <m:r>
                        <a:rPr lang="fr-FR" sz="1350" i="1">
                          <a:latin typeface="Cambria Math" panose="02040503050406030204" pitchFamily="18" charset="0"/>
                          <a:ea typeface="Cambria Math" panose="02040503050406030204" pitchFamily="18" charset="0"/>
                        </a:rPr>
                        <m:t>𝛽</m:t>
                      </m:r>
                      <m:r>
                        <a:rPr lang="fr-FR" sz="1350" i="1">
                          <a:latin typeface="Cambria Math" panose="02040503050406030204" pitchFamily="18" charset="0"/>
                          <a:ea typeface="Cambria Math" panose="02040503050406030204" pitchFamily="18" charset="0"/>
                        </a:rPr>
                        <m:t>+</m:t>
                      </m:r>
                      <m:sSub>
                        <m:sSubPr>
                          <m:ctrlPr>
                            <a:rPr lang="fr-FR" sz="1350" i="1">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𝛿</m:t>
                          </m:r>
                        </m:e>
                        <m:sub>
                          <m:r>
                            <a:rPr lang="fr-FR" sz="1350" b="0" i="1" smtClean="0">
                              <a:latin typeface="Cambria Math" panose="02040503050406030204" pitchFamily="18" charset="0"/>
                              <a:ea typeface="Cambria Math" panose="02040503050406030204" pitchFamily="18" charset="0"/>
                            </a:rPr>
                            <m:t>𝑗</m:t>
                          </m:r>
                        </m:sub>
                      </m:sSub>
                    </m:oMath>
                  </m:oMathPara>
                </a14:m>
                <a:endParaRPr lang="fr-FR" sz="1350" dirty="0"/>
              </a:p>
            </p:txBody>
          </p:sp>
        </mc:Choice>
        <mc:Fallback xmlns="">
          <p:sp>
            <p:nvSpPr>
              <p:cNvPr id="70" name="Rectangle 69"/>
              <p:cNvSpPr>
                <a:spLocks noRot="1" noChangeAspect="1" noMove="1" noResize="1" noEditPoints="1" noAdjustHandles="1" noChangeArrowheads="1" noChangeShapeType="1" noTextEdit="1"/>
              </p:cNvSpPr>
              <p:nvPr/>
            </p:nvSpPr>
            <p:spPr>
              <a:xfrm>
                <a:off x="4094300" y="2300757"/>
                <a:ext cx="1077346" cy="316753"/>
              </a:xfrm>
              <a:prstGeom prst="rect">
                <a:avLst/>
              </a:prstGeom>
              <a:blipFill rotWithShape="0">
                <a:blip r:embed="rId5"/>
                <a:stretch>
                  <a:fillRect b="-384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1" name="Rectangle 70"/>
              <p:cNvSpPr/>
              <p:nvPr/>
            </p:nvSpPr>
            <p:spPr>
              <a:xfrm>
                <a:off x="4104848" y="2637537"/>
                <a:ext cx="1802917" cy="5245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350" i="1" smtClean="0">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𝛿</m:t>
                          </m:r>
                        </m:e>
                        <m:sub>
                          <m:r>
                            <a:rPr lang="fr-FR" sz="1350" b="0" i="1" smtClean="0">
                              <a:latin typeface="Cambria Math" panose="02040503050406030204" pitchFamily="18" charset="0"/>
                              <a:ea typeface="Cambria Math" panose="02040503050406030204" pitchFamily="18" charset="0"/>
                            </a:rPr>
                            <m:t>𝑗</m:t>
                          </m:r>
                        </m:sub>
                      </m:sSub>
                      <m:r>
                        <a:rPr lang="fr-FR" sz="1350" b="0" i="1" smtClean="0">
                          <a:latin typeface="Cambria Math" panose="02040503050406030204" pitchFamily="18" charset="0"/>
                          <a:ea typeface="Cambria Math" panose="02040503050406030204" pitchFamily="18" charset="0"/>
                        </a:rPr>
                        <m:t>=</m:t>
                      </m:r>
                      <m:r>
                        <a:rPr lang="fr-FR" sz="1350" i="1">
                          <a:latin typeface="Cambria Math" panose="02040503050406030204" pitchFamily="18" charset="0"/>
                          <a:ea typeface="Cambria Math" panose="02040503050406030204" pitchFamily="18" charset="0"/>
                        </a:rPr>
                        <m:t>𝑁</m:t>
                      </m:r>
                      <m:d>
                        <m:dPr>
                          <m:ctrlPr>
                            <a:rPr lang="fr-FR" sz="1350" i="1">
                              <a:latin typeface="Cambria Math" panose="02040503050406030204" pitchFamily="18" charset="0"/>
                              <a:ea typeface="Cambria Math" panose="02040503050406030204" pitchFamily="18" charset="0"/>
                            </a:rPr>
                          </m:ctrlPr>
                        </m:dPr>
                        <m:e>
                          <m:r>
                            <a:rPr lang="fr-FR" sz="1350" i="1">
                              <a:latin typeface="Cambria Math" panose="02040503050406030204" pitchFamily="18" charset="0"/>
                              <a:ea typeface="Cambria Math" panose="02040503050406030204" pitchFamily="18" charset="0"/>
                            </a:rPr>
                            <m:t>𝛿</m:t>
                          </m:r>
                          <m:r>
                            <a:rPr lang="fr-FR" sz="1350" i="1">
                              <a:latin typeface="Cambria Math" panose="02040503050406030204" pitchFamily="18" charset="0"/>
                              <a:ea typeface="Cambria Math" panose="02040503050406030204" pitchFamily="18" charset="0"/>
                            </a:rPr>
                            <m:t>,</m:t>
                          </m:r>
                          <m:r>
                            <a:rPr lang="fr-FR" sz="1350" i="1" smtClean="0">
                              <a:latin typeface="Cambria Math" panose="02040503050406030204" pitchFamily="18" charset="0"/>
                              <a:ea typeface="Cambria Math" panose="02040503050406030204" pitchFamily="18" charset="0"/>
                            </a:rPr>
                            <m:t>𝜏</m:t>
                          </m:r>
                        </m:e>
                      </m:d>
                    </m:oMath>
                  </m:oMathPara>
                </a14:m>
                <a:endParaRPr lang="fr-FR" sz="1350" dirty="0"/>
              </a:p>
              <a:p>
                <a:endParaRPr lang="fr-FR" sz="1350" dirty="0"/>
              </a:p>
            </p:txBody>
          </p:sp>
        </mc:Choice>
        <mc:Fallback xmlns="">
          <p:sp>
            <p:nvSpPr>
              <p:cNvPr id="71" name="Rectangle 70"/>
              <p:cNvSpPr>
                <a:spLocks noRot="1" noChangeAspect="1" noMove="1" noResize="1" noEditPoints="1" noAdjustHandles="1" noChangeArrowheads="1" noChangeShapeType="1" noTextEdit="1"/>
              </p:cNvSpPr>
              <p:nvPr/>
            </p:nvSpPr>
            <p:spPr>
              <a:xfrm>
                <a:off x="4104848" y="2637537"/>
                <a:ext cx="1802917" cy="524503"/>
              </a:xfrm>
              <a:prstGeom prst="rect">
                <a:avLst/>
              </a:prstGeom>
              <a:blipFill rotWithShape="0">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2" name="ZoneTexte 71"/>
              <p:cNvSpPr txBox="1"/>
              <p:nvPr/>
            </p:nvSpPr>
            <p:spPr>
              <a:xfrm>
                <a:off x="6291700" y="2021303"/>
                <a:ext cx="1571136" cy="2244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350" i="1" smtClean="0">
                              <a:latin typeface="Cambria Math" panose="02040503050406030204" pitchFamily="18" charset="0"/>
                            </a:rPr>
                          </m:ctrlPr>
                        </m:sSubPr>
                        <m:e>
                          <m:r>
                            <a:rPr lang="fr-FR" sz="1350" i="1">
                              <a:latin typeface="Cambria Math" panose="02040503050406030204" pitchFamily="18" charset="0"/>
                            </a:rPr>
                            <m:t>𝑌</m:t>
                          </m:r>
                        </m:e>
                        <m:sub>
                          <m:r>
                            <a:rPr lang="fr-FR" sz="1350" i="1">
                              <a:latin typeface="Cambria Math" panose="02040503050406030204" pitchFamily="18" charset="0"/>
                            </a:rPr>
                            <m:t>𝑖</m:t>
                          </m:r>
                        </m:sub>
                      </m:sSub>
                      <m:r>
                        <a:rPr lang="fr-FR" sz="1350" i="1">
                          <a:latin typeface="Cambria Math" panose="02040503050406030204" pitchFamily="18" charset="0"/>
                        </a:rPr>
                        <m:t>=</m:t>
                      </m:r>
                      <m:r>
                        <a:rPr lang="fr-FR" sz="1350" i="1">
                          <a:latin typeface="Cambria Math" panose="02040503050406030204" pitchFamily="18" charset="0"/>
                          <a:ea typeface="Cambria Math" panose="02040503050406030204" pitchFamily="18" charset="0"/>
                        </a:rPr>
                        <m:t>𝛼</m:t>
                      </m:r>
                      <m:r>
                        <a:rPr lang="fr-FR" sz="1350" i="1">
                          <a:latin typeface="Cambria Math" panose="02040503050406030204" pitchFamily="18" charset="0"/>
                          <a:ea typeface="Cambria Math" panose="02040503050406030204" pitchFamily="18" charset="0"/>
                        </a:rPr>
                        <m:t>+</m:t>
                      </m:r>
                      <m:sSub>
                        <m:sSubPr>
                          <m:ctrlPr>
                            <a:rPr lang="fr-FR" sz="1350" i="1">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𝛽</m:t>
                          </m:r>
                        </m:e>
                        <m:sub>
                          <m:r>
                            <a:rPr lang="fr-FR" sz="1350" b="0" i="1" smtClean="0">
                              <a:latin typeface="Cambria Math" panose="02040503050406030204" pitchFamily="18" charset="0"/>
                              <a:ea typeface="Cambria Math" panose="02040503050406030204" pitchFamily="18" charset="0"/>
                            </a:rPr>
                            <m:t>𝑗</m:t>
                          </m:r>
                        </m:sub>
                      </m:sSub>
                      <m:r>
                        <a:rPr lang="fr-FR" sz="1350" i="1">
                          <a:latin typeface="Cambria Math" panose="02040503050406030204" pitchFamily="18" charset="0"/>
                          <a:ea typeface="Cambria Math" panose="02040503050406030204" pitchFamily="18" charset="0"/>
                        </a:rPr>
                        <m:t>×</m:t>
                      </m:r>
                      <m:sSub>
                        <m:sSubPr>
                          <m:ctrlPr>
                            <a:rPr lang="fr-FR" sz="1350" i="1">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𝑋</m:t>
                          </m:r>
                        </m:e>
                        <m:sub>
                          <m:r>
                            <a:rPr lang="fr-FR" sz="1350" i="1">
                              <a:latin typeface="Cambria Math" panose="02040503050406030204" pitchFamily="18" charset="0"/>
                              <a:ea typeface="Cambria Math" panose="02040503050406030204" pitchFamily="18" charset="0"/>
                            </a:rPr>
                            <m:t>𝑖</m:t>
                          </m:r>
                        </m:sub>
                      </m:sSub>
                      <m:r>
                        <a:rPr lang="fr-FR" sz="1350" i="1">
                          <a:latin typeface="Cambria Math" panose="02040503050406030204" pitchFamily="18" charset="0"/>
                          <a:ea typeface="Cambria Math" panose="02040503050406030204" pitchFamily="18" charset="0"/>
                        </a:rPr>
                        <m:t>+</m:t>
                      </m:r>
                      <m:sSub>
                        <m:sSubPr>
                          <m:ctrlPr>
                            <a:rPr lang="fr-FR" sz="1350" i="1">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𝜀</m:t>
                          </m:r>
                        </m:e>
                        <m:sub>
                          <m:r>
                            <a:rPr lang="fr-FR" sz="1350" b="0" i="1" smtClean="0">
                              <a:latin typeface="Cambria Math" panose="02040503050406030204" pitchFamily="18" charset="0"/>
                              <a:ea typeface="Cambria Math" panose="02040503050406030204" pitchFamily="18" charset="0"/>
                            </a:rPr>
                            <m:t>𝑗</m:t>
                          </m:r>
                        </m:sub>
                      </m:sSub>
                    </m:oMath>
                  </m:oMathPara>
                </a14:m>
                <a:endParaRPr lang="fr-FR" sz="1350" dirty="0"/>
              </a:p>
            </p:txBody>
          </p:sp>
        </mc:Choice>
        <mc:Fallback xmlns="">
          <p:sp>
            <p:nvSpPr>
              <p:cNvPr id="72" name="ZoneTexte 71"/>
              <p:cNvSpPr txBox="1">
                <a:spLocks noRot="1" noChangeAspect="1" noMove="1" noResize="1" noEditPoints="1" noAdjustHandles="1" noChangeArrowheads="1" noChangeShapeType="1" noTextEdit="1"/>
              </p:cNvSpPr>
              <p:nvPr/>
            </p:nvSpPr>
            <p:spPr>
              <a:xfrm>
                <a:off x="6291700" y="2021303"/>
                <a:ext cx="1571136" cy="224420"/>
              </a:xfrm>
              <a:prstGeom prst="rect">
                <a:avLst/>
              </a:prstGeom>
              <a:blipFill rotWithShape="0">
                <a:blip r:embed="rId7"/>
                <a:stretch>
                  <a:fillRect l="-2326" r="-1163" b="-2777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7764414" y="1511855"/>
                <a:ext cx="1070486" cy="507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350" i="1" smtClean="0">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𝜀</m:t>
                          </m:r>
                        </m:e>
                        <m:sub>
                          <m:r>
                            <a:rPr lang="fr-FR" sz="1350" b="0" i="1" smtClean="0">
                              <a:latin typeface="Cambria Math" panose="02040503050406030204" pitchFamily="18" charset="0"/>
                              <a:ea typeface="Cambria Math" panose="02040503050406030204" pitchFamily="18" charset="0"/>
                            </a:rPr>
                            <m:t>𝑖</m:t>
                          </m:r>
                        </m:sub>
                      </m:sSub>
                      <m:r>
                        <a:rPr lang="fr-FR" sz="1350" i="1">
                          <a:latin typeface="Cambria Math" panose="02040503050406030204" pitchFamily="18" charset="0"/>
                          <a:ea typeface="Cambria Math" panose="02040503050406030204" pitchFamily="18" charset="0"/>
                        </a:rPr>
                        <m:t>~</m:t>
                      </m:r>
                      <m:r>
                        <a:rPr lang="fr-FR" sz="1350" i="1">
                          <a:latin typeface="Cambria Math" panose="02040503050406030204" pitchFamily="18" charset="0"/>
                          <a:ea typeface="Cambria Math" panose="02040503050406030204" pitchFamily="18" charset="0"/>
                        </a:rPr>
                        <m:t>𝑁</m:t>
                      </m:r>
                      <m:d>
                        <m:dPr>
                          <m:ctrlPr>
                            <a:rPr lang="fr-FR" sz="1350" i="1">
                              <a:latin typeface="Cambria Math" panose="02040503050406030204" pitchFamily="18" charset="0"/>
                              <a:ea typeface="Cambria Math" panose="02040503050406030204" pitchFamily="18" charset="0"/>
                            </a:rPr>
                          </m:ctrlPr>
                        </m:dPr>
                        <m:e>
                          <m:r>
                            <m:rPr>
                              <m:sty m:val="p"/>
                            </m:rPr>
                            <a:rPr lang="el-GR" sz="1350" i="1" smtClean="0">
                              <a:latin typeface="Cambria Math" panose="02040503050406030204" pitchFamily="18" charset="0"/>
                              <a:ea typeface="Cambria Math" panose="02040503050406030204" pitchFamily="18" charset="0"/>
                            </a:rPr>
                            <m:t>μ</m:t>
                          </m:r>
                          <m:r>
                            <a:rPr lang="fr-FR" sz="1350" i="1">
                              <a:latin typeface="Cambria Math" panose="02040503050406030204" pitchFamily="18" charset="0"/>
                              <a:ea typeface="Cambria Math" panose="02040503050406030204" pitchFamily="18" charset="0"/>
                            </a:rPr>
                            <m:t>,</m:t>
                          </m:r>
                          <m:r>
                            <a:rPr lang="fr-FR" sz="1350" i="1">
                              <a:latin typeface="Cambria Math" panose="02040503050406030204" pitchFamily="18" charset="0"/>
                              <a:ea typeface="Cambria Math" panose="02040503050406030204" pitchFamily="18" charset="0"/>
                            </a:rPr>
                            <m:t>𝜎</m:t>
                          </m:r>
                        </m:e>
                      </m:d>
                    </m:oMath>
                  </m:oMathPara>
                </a14:m>
                <a:endParaRPr lang="fr-FR" sz="1350" dirty="0"/>
              </a:p>
              <a:p>
                <a14:m>
                  <m:oMath xmlns:m="http://schemas.openxmlformats.org/officeDocument/2006/math">
                    <m:r>
                      <m:rPr>
                        <m:sty m:val="p"/>
                      </m:rPr>
                      <a:rPr lang="el-GR" sz="1350" i="1" smtClean="0">
                        <a:latin typeface="Cambria Math" panose="02040503050406030204" pitchFamily="18" charset="0"/>
                        <a:ea typeface="Cambria Math" panose="02040503050406030204" pitchFamily="18" charset="0"/>
                      </a:rPr>
                      <m:t>μ</m:t>
                    </m:r>
                  </m:oMath>
                </a14:m>
                <a:r>
                  <a:rPr lang="fr-FR" sz="1350" dirty="0"/>
                  <a:t>~N(0,</a:t>
                </a:r>
                <a:r>
                  <a:rPr lang="fr-FR" sz="1350" dirty="0">
                    <a:ea typeface="Cambria Math" panose="02040503050406030204" pitchFamily="18" charset="0"/>
                  </a:rPr>
                  <a:t> </a:t>
                </a:r>
                <a14:m>
                  <m:oMath xmlns:m="http://schemas.openxmlformats.org/officeDocument/2006/math">
                    <m:r>
                      <a:rPr lang="fr-FR" sz="1350" i="1">
                        <a:latin typeface="Cambria Math" panose="02040503050406030204" pitchFamily="18" charset="0"/>
                        <a:ea typeface="Cambria Math" panose="02040503050406030204" pitchFamily="18" charset="0"/>
                      </a:rPr>
                      <m:t>𝜎</m:t>
                    </m:r>
                  </m:oMath>
                </a14:m>
                <a:r>
                  <a:rPr lang="fr-FR" sz="1350" dirty="0"/>
                  <a:t>’)</a:t>
                </a:r>
              </a:p>
            </p:txBody>
          </p:sp>
        </mc:Choice>
        <mc:Fallback xmlns="">
          <p:sp>
            <p:nvSpPr>
              <p:cNvPr id="49" name="Rectangle 48"/>
              <p:cNvSpPr>
                <a:spLocks noRot="1" noChangeAspect="1" noMove="1" noResize="1" noEditPoints="1" noAdjustHandles="1" noChangeArrowheads="1" noChangeShapeType="1" noTextEdit="1"/>
              </p:cNvSpPr>
              <p:nvPr/>
            </p:nvSpPr>
            <p:spPr>
              <a:xfrm>
                <a:off x="7764414" y="1511855"/>
                <a:ext cx="1070486" cy="507831"/>
              </a:xfrm>
              <a:prstGeom prst="rect">
                <a:avLst/>
              </a:prstGeom>
              <a:blipFill rotWithShape="0">
                <a:blip r:embed="rId8"/>
                <a:stretch>
                  <a:fillRect b="-1084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7158528" y="2383648"/>
                <a:ext cx="1802917" cy="31675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350" i="1" smtClean="0">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𝛿</m:t>
                          </m:r>
                        </m:e>
                        <m:sub>
                          <m:r>
                            <a:rPr lang="fr-FR" sz="1350" b="0" i="1" smtClean="0">
                              <a:latin typeface="Cambria Math" panose="02040503050406030204" pitchFamily="18" charset="0"/>
                              <a:ea typeface="Cambria Math" panose="02040503050406030204" pitchFamily="18" charset="0"/>
                            </a:rPr>
                            <m:t>𝑗</m:t>
                          </m:r>
                        </m:sub>
                      </m:sSub>
                      <m:r>
                        <a:rPr lang="fr-FR" sz="1350" b="0" i="1" smtClean="0">
                          <a:latin typeface="Cambria Math" panose="02040503050406030204" pitchFamily="18" charset="0"/>
                          <a:ea typeface="Cambria Math" panose="02040503050406030204" pitchFamily="18" charset="0"/>
                        </a:rPr>
                        <m:t>=</m:t>
                      </m:r>
                      <m:r>
                        <a:rPr lang="fr-FR" sz="1350" i="1">
                          <a:latin typeface="Cambria Math" panose="02040503050406030204" pitchFamily="18" charset="0"/>
                          <a:ea typeface="Cambria Math" panose="02040503050406030204" pitchFamily="18" charset="0"/>
                        </a:rPr>
                        <m:t>𝑁</m:t>
                      </m:r>
                      <m:d>
                        <m:dPr>
                          <m:ctrlPr>
                            <a:rPr lang="fr-FR" sz="1350" i="1">
                              <a:latin typeface="Cambria Math" panose="02040503050406030204" pitchFamily="18" charset="0"/>
                              <a:ea typeface="Cambria Math" panose="02040503050406030204" pitchFamily="18" charset="0"/>
                            </a:rPr>
                          </m:ctrlPr>
                        </m:dPr>
                        <m:e>
                          <m:r>
                            <a:rPr lang="fr-FR" sz="1350" i="1">
                              <a:latin typeface="Cambria Math" panose="02040503050406030204" pitchFamily="18" charset="0"/>
                              <a:ea typeface="Cambria Math" panose="02040503050406030204" pitchFamily="18" charset="0"/>
                            </a:rPr>
                            <m:t>𝛿</m:t>
                          </m:r>
                          <m:r>
                            <a:rPr lang="fr-FR" sz="1350" i="1">
                              <a:latin typeface="Cambria Math" panose="02040503050406030204" pitchFamily="18" charset="0"/>
                              <a:ea typeface="Cambria Math" panose="02040503050406030204" pitchFamily="18" charset="0"/>
                            </a:rPr>
                            <m:t>,</m:t>
                          </m:r>
                          <m:r>
                            <a:rPr lang="fr-FR" sz="1350" i="1">
                              <a:latin typeface="Cambria Math" panose="02040503050406030204" pitchFamily="18" charset="0"/>
                              <a:ea typeface="Cambria Math" panose="02040503050406030204" pitchFamily="18" charset="0"/>
                            </a:rPr>
                            <m:t>𝜏</m:t>
                          </m:r>
                        </m:e>
                      </m:d>
                    </m:oMath>
                  </m:oMathPara>
                </a14:m>
                <a:endParaRPr lang="fr-FR" sz="1350" dirty="0"/>
              </a:p>
            </p:txBody>
          </p:sp>
        </mc:Choice>
        <mc:Fallback xmlns="">
          <p:sp>
            <p:nvSpPr>
              <p:cNvPr id="50" name="Rectangle 49"/>
              <p:cNvSpPr>
                <a:spLocks noRot="1" noChangeAspect="1" noMove="1" noResize="1" noEditPoints="1" noAdjustHandles="1" noChangeArrowheads="1" noChangeShapeType="1" noTextEdit="1"/>
              </p:cNvSpPr>
              <p:nvPr/>
            </p:nvSpPr>
            <p:spPr>
              <a:xfrm>
                <a:off x="7158528" y="2383648"/>
                <a:ext cx="1802917" cy="316753"/>
              </a:xfrm>
              <a:prstGeom prst="rect">
                <a:avLst/>
              </a:prstGeom>
              <a:blipFill rotWithShape="0">
                <a:blip r:embed="rId9"/>
                <a:stretch>
                  <a:fillRect b="-3846"/>
                </a:stretch>
              </a:blipFill>
            </p:spPr>
            <p:txBody>
              <a:bodyPr/>
              <a:lstStyle/>
              <a:p>
                <a:r>
                  <a:rPr lang="fr-FR">
                    <a:noFill/>
                  </a:rPr>
                  <a:t> </a:t>
                </a:r>
              </a:p>
            </p:txBody>
          </p:sp>
        </mc:Fallback>
      </mc:AlternateContent>
      <p:sp>
        <p:nvSpPr>
          <p:cNvPr id="3" name="Espace réservé du numéro de diapositive 2">
            <a:extLst>
              <a:ext uri="{FF2B5EF4-FFF2-40B4-BE49-F238E27FC236}">
                <a16:creationId xmlns:a16="http://schemas.microsoft.com/office/drawing/2014/main" id="{B49BB129-C138-4AF5-B577-55C16CCF11C7}"/>
              </a:ext>
            </a:extLst>
          </p:cNvPr>
          <p:cNvSpPr>
            <a:spLocks noGrp="1"/>
          </p:cNvSpPr>
          <p:nvPr>
            <p:ph type="sldNum" sz="quarter" idx="12"/>
          </p:nvPr>
        </p:nvSpPr>
        <p:spPr/>
        <p:txBody>
          <a:bodyPr/>
          <a:lstStyle/>
          <a:p>
            <a:fld id="{6697765D-F622-4BC4-AC55-80A3CC4A834C}" type="slidenum">
              <a:rPr lang="fr-FR" smtClean="0"/>
              <a:pPr/>
              <a:t>48</a:t>
            </a:fld>
            <a:endParaRPr lang="fr-FR"/>
          </a:p>
        </p:txBody>
      </p:sp>
    </p:spTree>
    <p:extLst>
      <p:ext uri="{BB962C8B-B14F-4D97-AF65-F5344CB8AC3E}">
        <p14:creationId xmlns:p14="http://schemas.microsoft.com/office/powerpoint/2010/main" val="4132350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4113" y="1462373"/>
            <a:ext cx="8681662" cy="646331"/>
          </a:xfrm>
          <a:prstGeom prst="rect">
            <a:avLst/>
          </a:prstGeom>
        </p:spPr>
        <p:txBody>
          <a:bodyPr wrap="square">
            <a:spAutoFit/>
          </a:bodyPr>
          <a:lstStyle/>
          <a:p>
            <a:r>
              <a:rPr lang="fr-FR" dirty="0">
                <a:solidFill>
                  <a:schemeClr val="accent1">
                    <a:lumMod val="50000"/>
                  </a:schemeClr>
                </a:solidFill>
              </a:rPr>
              <a:t>mod4=</a:t>
            </a:r>
            <a:r>
              <a:rPr lang="fr-FR" dirty="0" err="1">
                <a:solidFill>
                  <a:schemeClr val="accent1">
                    <a:lumMod val="50000"/>
                  </a:schemeClr>
                </a:solidFill>
              </a:rPr>
              <a:t>glmer</a:t>
            </a:r>
            <a:r>
              <a:rPr lang="fr-FR" dirty="0">
                <a:solidFill>
                  <a:schemeClr val="accent1">
                    <a:lumMod val="50000"/>
                  </a:schemeClr>
                </a:solidFill>
              </a:rPr>
              <a:t>(</a:t>
            </a:r>
            <a:r>
              <a:rPr lang="fr-FR" dirty="0" err="1">
                <a:solidFill>
                  <a:schemeClr val="accent1">
                    <a:lumMod val="50000"/>
                  </a:schemeClr>
                </a:solidFill>
              </a:rPr>
              <a:t>rs~sHdom+sST+essence</a:t>
            </a:r>
            <a:r>
              <a:rPr lang="fr-FR" dirty="0">
                <a:solidFill>
                  <a:schemeClr val="accent1">
                    <a:lumMod val="50000"/>
                  </a:schemeClr>
                </a:solidFill>
              </a:rPr>
              <a:t>+(1+sHdom+sST|massif),data=dperche1,family=poisson)</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704" y="4657725"/>
            <a:ext cx="3448050" cy="2200275"/>
          </a:xfrm>
          <a:prstGeom prst="rect">
            <a:avLst/>
          </a:prstGeom>
        </p:spPr>
      </p:pic>
      <p:pic>
        <p:nvPicPr>
          <p:cNvPr id="7" name="Image 6"/>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80890" y="2921638"/>
            <a:ext cx="3086100" cy="1447800"/>
          </a:xfrm>
          <a:prstGeom prst="rect">
            <a:avLst/>
          </a:prstGeom>
        </p:spPr>
      </p:pic>
      <p:sp>
        <p:nvSpPr>
          <p:cNvPr id="8" name="ZoneTexte 7"/>
          <p:cNvSpPr txBox="1"/>
          <p:nvPr/>
        </p:nvSpPr>
        <p:spPr>
          <a:xfrm>
            <a:off x="328773" y="2397482"/>
            <a:ext cx="2344434" cy="369332"/>
          </a:xfrm>
          <a:prstGeom prst="rect">
            <a:avLst/>
          </a:prstGeom>
          <a:noFill/>
        </p:spPr>
        <p:txBody>
          <a:bodyPr wrap="square" rtlCol="0">
            <a:spAutoFit/>
          </a:bodyPr>
          <a:lstStyle/>
          <a:p>
            <a:r>
              <a:rPr lang="fr-FR" dirty="0">
                <a:solidFill>
                  <a:schemeClr val="bg1">
                    <a:lumMod val="65000"/>
                  </a:schemeClr>
                </a:solidFill>
              </a:rPr>
              <a:t>Sans effet massif</a:t>
            </a:r>
          </a:p>
        </p:txBody>
      </p:sp>
      <p:pic>
        <p:nvPicPr>
          <p:cNvPr id="9" name="Image 8"/>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2036" y="2921146"/>
            <a:ext cx="2876550" cy="1447800"/>
          </a:xfrm>
          <a:prstGeom prst="rect">
            <a:avLst/>
          </a:prstGeom>
        </p:spPr>
      </p:pic>
      <p:sp>
        <p:nvSpPr>
          <p:cNvPr id="10" name="ZoneTexte 9"/>
          <p:cNvSpPr txBox="1"/>
          <p:nvPr/>
        </p:nvSpPr>
        <p:spPr>
          <a:xfrm>
            <a:off x="3780890" y="2244477"/>
            <a:ext cx="3996647" cy="646331"/>
          </a:xfrm>
          <a:prstGeom prst="rect">
            <a:avLst/>
          </a:prstGeom>
          <a:noFill/>
        </p:spPr>
        <p:txBody>
          <a:bodyPr wrap="square" rtlCol="0">
            <a:spAutoFit/>
          </a:bodyPr>
          <a:lstStyle/>
          <a:p>
            <a:r>
              <a:rPr lang="fr-FR" dirty="0">
                <a:solidFill>
                  <a:schemeClr val="bg1">
                    <a:lumMod val="65000"/>
                  </a:schemeClr>
                </a:solidFill>
              </a:rPr>
              <a:t>Avec effet aléatoire massif sur l’</a:t>
            </a:r>
            <a:r>
              <a:rPr lang="fr-FR" dirty="0" err="1">
                <a:solidFill>
                  <a:schemeClr val="bg1">
                    <a:lumMod val="65000"/>
                  </a:schemeClr>
                </a:solidFill>
              </a:rPr>
              <a:t>intercept</a:t>
            </a:r>
            <a:endParaRPr lang="fr-FR" dirty="0">
              <a:solidFill>
                <a:schemeClr val="bg1">
                  <a:lumMod val="65000"/>
                </a:schemeClr>
              </a:solidFill>
            </a:endParaRPr>
          </a:p>
        </p:txBody>
      </p:sp>
      <p:sp>
        <p:nvSpPr>
          <p:cNvPr id="11" name="ZoneTexte 10"/>
          <p:cNvSpPr txBox="1"/>
          <p:nvPr/>
        </p:nvSpPr>
        <p:spPr>
          <a:xfrm>
            <a:off x="5063447" y="5365716"/>
            <a:ext cx="3996647" cy="923330"/>
          </a:xfrm>
          <a:prstGeom prst="rect">
            <a:avLst/>
          </a:prstGeom>
          <a:noFill/>
        </p:spPr>
        <p:txBody>
          <a:bodyPr wrap="square" rtlCol="0">
            <a:spAutoFit/>
          </a:bodyPr>
          <a:lstStyle/>
          <a:p>
            <a:r>
              <a:rPr lang="fr-FR" dirty="0"/>
              <a:t>Avec effet aléatoire massif sur l’</a:t>
            </a:r>
            <a:r>
              <a:rPr lang="fr-FR" dirty="0" err="1"/>
              <a:t>intercept</a:t>
            </a:r>
            <a:r>
              <a:rPr lang="fr-FR" dirty="0"/>
              <a:t> et les pentes des effets fixes</a:t>
            </a:r>
          </a:p>
        </p:txBody>
      </p:sp>
      <p:sp>
        <p:nvSpPr>
          <p:cNvPr id="12" name="ZoneTexte 11"/>
          <p:cNvSpPr txBox="1"/>
          <p:nvPr/>
        </p:nvSpPr>
        <p:spPr>
          <a:xfrm>
            <a:off x="1278990" y="168811"/>
            <a:ext cx="5588000" cy="400110"/>
          </a:xfrm>
          <a:prstGeom prst="rect">
            <a:avLst/>
          </a:prstGeom>
          <a:noFill/>
        </p:spPr>
        <p:txBody>
          <a:bodyPr wrap="square" rtlCol="0">
            <a:spAutoFit/>
          </a:bodyPr>
          <a:lstStyle/>
          <a:p>
            <a:r>
              <a:rPr lang="fr-FR" dirty="0"/>
              <a:t>Modèle à </a:t>
            </a:r>
            <a:r>
              <a:rPr lang="fr-FR" sz="2000" u="sng" dirty="0"/>
              <a:t>pentes aléatoires </a:t>
            </a:r>
            <a:r>
              <a:rPr lang="fr-FR" dirty="0"/>
              <a:t>sur les effets fixes</a:t>
            </a:r>
          </a:p>
        </p:txBody>
      </p:sp>
      <p:sp>
        <p:nvSpPr>
          <p:cNvPr id="2" name="Espace réservé du numéro de diapositive 1">
            <a:extLst>
              <a:ext uri="{FF2B5EF4-FFF2-40B4-BE49-F238E27FC236}">
                <a16:creationId xmlns:a16="http://schemas.microsoft.com/office/drawing/2014/main" id="{F98F53E3-5C69-4038-ABF9-468D5AB42D82}"/>
              </a:ext>
            </a:extLst>
          </p:cNvPr>
          <p:cNvSpPr>
            <a:spLocks noGrp="1"/>
          </p:cNvSpPr>
          <p:nvPr>
            <p:ph type="sldNum" sz="quarter" idx="12"/>
          </p:nvPr>
        </p:nvSpPr>
        <p:spPr/>
        <p:txBody>
          <a:bodyPr/>
          <a:lstStyle/>
          <a:p>
            <a:fld id="{6697765D-F622-4BC4-AC55-80A3CC4A834C}" type="slidenum">
              <a:rPr lang="fr-FR" smtClean="0"/>
              <a:pPr/>
              <a:t>49</a:t>
            </a:fld>
            <a:endParaRPr lang="fr-FR"/>
          </a:p>
        </p:txBody>
      </p:sp>
    </p:spTree>
    <p:extLst>
      <p:ext uri="{BB962C8B-B14F-4D97-AF65-F5344CB8AC3E}">
        <p14:creationId xmlns:p14="http://schemas.microsoft.com/office/powerpoint/2010/main" val="2417686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8CCE430-7E21-FFC8-E546-B7C657E07328}"/>
              </a:ext>
            </a:extLst>
          </p:cNvPr>
          <p:cNvSpPr>
            <a:spLocks noGrp="1"/>
          </p:cNvSpPr>
          <p:nvPr>
            <p:ph type="sldNum" sz="quarter" idx="12"/>
          </p:nvPr>
        </p:nvSpPr>
        <p:spPr/>
        <p:txBody>
          <a:bodyPr/>
          <a:lstStyle/>
          <a:p>
            <a:fld id="{6697765D-F622-4BC4-AC55-80A3CC4A834C}" type="slidenum">
              <a:rPr lang="fr-FR" smtClean="0"/>
              <a:pPr/>
              <a:t>5</a:t>
            </a:fld>
            <a:endParaRPr lang="fr-FR"/>
          </a:p>
        </p:txBody>
      </p:sp>
      <p:pic>
        <p:nvPicPr>
          <p:cNvPr id="5" name="Image 4">
            <a:extLst>
              <a:ext uri="{FF2B5EF4-FFF2-40B4-BE49-F238E27FC236}">
                <a16:creationId xmlns:a16="http://schemas.microsoft.com/office/drawing/2014/main" id="{B90AB7EC-DE6A-BAFA-5CA7-F8D34745387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783" y="2074862"/>
            <a:ext cx="7913167" cy="3698875"/>
          </a:xfrm>
          <a:prstGeom prst="rect">
            <a:avLst/>
          </a:prstGeom>
          <a:noFill/>
        </p:spPr>
      </p:pic>
      <p:sp>
        <p:nvSpPr>
          <p:cNvPr id="6" name="Titre 1">
            <a:extLst>
              <a:ext uri="{FF2B5EF4-FFF2-40B4-BE49-F238E27FC236}">
                <a16:creationId xmlns:a16="http://schemas.microsoft.com/office/drawing/2014/main" id="{F9FF3848-0C84-0AA0-37AE-0F9822ACE5E9}"/>
              </a:ext>
            </a:extLst>
          </p:cNvPr>
          <p:cNvSpPr>
            <a:spLocks noGrp="1"/>
          </p:cNvSpPr>
          <p:nvPr>
            <p:ph type="title"/>
          </p:nvPr>
        </p:nvSpPr>
        <p:spPr>
          <a:xfrm>
            <a:off x="292744" y="472499"/>
            <a:ext cx="7886700" cy="994172"/>
          </a:xfrm>
        </p:spPr>
        <p:txBody>
          <a:bodyPr>
            <a:noAutofit/>
          </a:bodyPr>
          <a:lstStyle/>
          <a:p>
            <a:r>
              <a:rPr lang="fr-FR" sz="2800" dirty="0"/>
              <a:t>Le point clé : la non-indépendance des individus d’une même strate crée une non-indépendance résiduelle dans un modèle</a:t>
            </a:r>
          </a:p>
        </p:txBody>
      </p:sp>
    </p:spTree>
    <p:extLst>
      <p:ext uri="{BB962C8B-B14F-4D97-AF65-F5344CB8AC3E}">
        <p14:creationId xmlns:p14="http://schemas.microsoft.com/office/powerpoint/2010/main" val="594994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6479"/>
            <a:ext cx="9144000" cy="5425041"/>
          </a:xfrm>
          <a:prstGeom prst="rect">
            <a:avLst/>
          </a:prstGeom>
        </p:spPr>
      </p:pic>
      <p:sp>
        <p:nvSpPr>
          <p:cNvPr id="2" name="Espace réservé du numéro de diapositive 1">
            <a:extLst>
              <a:ext uri="{FF2B5EF4-FFF2-40B4-BE49-F238E27FC236}">
                <a16:creationId xmlns:a16="http://schemas.microsoft.com/office/drawing/2014/main" id="{8C033AE3-0AC6-4CA9-BB97-B0CEB40389BF}"/>
              </a:ext>
            </a:extLst>
          </p:cNvPr>
          <p:cNvSpPr>
            <a:spLocks noGrp="1"/>
          </p:cNvSpPr>
          <p:nvPr>
            <p:ph type="sldNum" sz="quarter" idx="12"/>
          </p:nvPr>
        </p:nvSpPr>
        <p:spPr/>
        <p:txBody>
          <a:bodyPr/>
          <a:lstStyle/>
          <a:p>
            <a:fld id="{6697765D-F622-4BC4-AC55-80A3CC4A834C}" type="slidenum">
              <a:rPr lang="fr-FR" smtClean="0"/>
              <a:pPr/>
              <a:t>50</a:t>
            </a:fld>
            <a:endParaRPr lang="fr-FR"/>
          </a:p>
        </p:txBody>
      </p:sp>
    </p:spTree>
    <p:extLst>
      <p:ext uri="{BB962C8B-B14F-4D97-AF65-F5344CB8AC3E}">
        <p14:creationId xmlns:p14="http://schemas.microsoft.com/office/powerpoint/2010/main" val="1683849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D535770-B580-D669-F24F-D40D3D7D500A}"/>
              </a:ext>
            </a:extLst>
          </p:cNvPr>
          <p:cNvSpPr>
            <a:spLocks noGrp="1"/>
          </p:cNvSpPr>
          <p:nvPr>
            <p:ph type="sldNum" sz="quarter" idx="12"/>
          </p:nvPr>
        </p:nvSpPr>
        <p:spPr/>
        <p:txBody>
          <a:bodyPr/>
          <a:lstStyle/>
          <a:p>
            <a:fld id="{6697765D-F622-4BC4-AC55-80A3CC4A834C}" type="slidenum">
              <a:rPr lang="fr-FR" smtClean="0"/>
              <a:pPr/>
              <a:t>51</a:t>
            </a:fld>
            <a:endParaRPr lang="fr-FR"/>
          </a:p>
        </p:txBody>
      </p:sp>
      <p:sp>
        <p:nvSpPr>
          <p:cNvPr id="5" name="Rectangle 1">
            <a:extLst>
              <a:ext uri="{FF2B5EF4-FFF2-40B4-BE49-F238E27FC236}">
                <a16:creationId xmlns:a16="http://schemas.microsoft.com/office/drawing/2014/main" id="{86C5F08A-6B66-3926-827C-0282F58C59B7}"/>
              </a:ext>
            </a:extLst>
          </p:cNvPr>
          <p:cNvSpPr>
            <a:spLocks noChangeArrowheads="1"/>
          </p:cNvSpPr>
          <p:nvPr/>
        </p:nvSpPr>
        <p:spPr bwMode="auto">
          <a:xfrm>
            <a:off x="485775" y="1636038"/>
            <a:ext cx="2933700" cy="861774"/>
          </a:xfrm>
          <a:prstGeom prst="rect">
            <a:avLst/>
          </a:prstGeom>
          <a:solidFill>
            <a:schemeClr val="bg1">
              <a:lumMod val="85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FF"/>
                </a:solidFill>
                <a:effectLst/>
                <a:latin typeface="Lucida Console" panose="020B0609040504020204" pitchFamily="49" charset="0"/>
              </a:rPr>
              <a:t>&gt; moy.sim.b2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[1] -5.923661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FF"/>
                </a:solidFill>
                <a:effectLst/>
                <a:latin typeface="Lucida Console" panose="020B0609040504020204" pitchFamily="49" charset="0"/>
              </a:rPr>
              <a:t>&gt; ic.sim.b2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[1] "-8.44 ; -3.41"</a:t>
            </a:r>
            <a:r>
              <a:rPr kumimoji="0" lang="fr-FR" altLang="fr-FR" sz="1400" b="0" i="0" u="none" strike="noStrike" cap="none" normalizeH="0" baseline="0" dirty="0">
                <a:ln>
                  <a:noFill/>
                </a:ln>
                <a:solidFill>
                  <a:schemeClr val="tx1"/>
                </a:solidFill>
                <a:effectLst/>
              </a:rPr>
              <a:t> </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74745E7-74BE-814F-FC73-012EEFDF55FA}"/>
              </a:ext>
            </a:extLst>
          </p:cNvPr>
          <p:cNvSpPr txBox="1"/>
          <p:nvPr/>
        </p:nvSpPr>
        <p:spPr>
          <a:xfrm>
            <a:off x="276225" y="168811"/>
            <a:ext cx="7543800" cy="1200329"/>
          </a:xfrm>
          <a:prstGeom prst="rect">
            <a:avLst/>
          </a:prstGeom>
          <a:noFill/>
        </p:spPr>
        <p:txBody>
          <a:bodyPr wrap="square" rtlCol="0">
            <a:spAutoFit/>
          </a:bodyPr>
          <a:lstStyle/>
          <a:p>
            <a:r>
              <a:rPr lang="fr-FR" b="1" dirty="0"/>
              <a:t>On reprend notre simulation du début.</a:t>
            </a:r>
            <a:r>
              <a:rPr lang="fr-FR" dirty="0"/>
              <a:t> </a:t>
            </a:r>
          </a:p>
          <a:p>
            <a:r>
              <a:rPr lang="fr-FR" dirty="0"/>
              <a:t>Cette fois, l’effet de la profondeur sur la concentration en plancton varie d’une strate à l’autre </a:t>
            </a:r>
          </a:p>
          <a:p>
            <a:r>
              <a:rPr lang="fr-FR" i="1" dirty="0"/>
              <a:t>(tiré dans une normale de moyenne -5)</a:t>
            </a:r>
          </a:p>
        </p:txBody>
      </p:sp>
      <p:sp>
        <p:nvSpPr>
          <p:cNvPr id="7" name="ZoneTexte 6">
            <a:extLst>
              <a:ext uri="{FF2B5EF4-FFF2-40B4-BE49-F238E27FC236}">
                <a16:creationId xmlns:a16="http://schemas.microsoft.com/office/drawing/2014/main" id="{A416F1AB-F545-CF9D-80D9-573EC388FA2B}"/>
              </a:ext>
            </a:extLst>
          </p:cNvPr>
          <p:cNvSpPr txBox="1"/>
          <p:nvPr/>
        </p:nvSpPr>
        <p:spPr>
          <a:xfrm>
            <a:off x="4191001" y="1574482"/>
            <a:ext cx="3733800" cy="923330"/>
          </a:xfrm>
          <a:prstGeom prst="rect">
            <a:avLst/>
          </a:prstGeom>
          <a:noFill/>
        </p:spPr>
        <p:txBody>
          <a:bodyPr wrap="square" rtlCol="0">
            <a:spAutoFit/>
          </a:bodyPr>
          <a:lstStyle/>
          <a:p>
            <a:r>
              <a:rPr lang="fr-FR" dirty="0"/>
              <a:t>Le vrai intervalle de confiance populationnel de l’effet de la profondeur</a:t>
            </a:r>
          </a:p>
        </p:txBody>
      </p:sp>
      <p:sp>
        <p:nvSpPr>
          <p:cNvPr id="8" name="Rectangle 2">
            <a:extLst>
              <a:ext uri="{FF2B5EF4-FFF2-40B4-BE49-F238E27FC236}">
                <a16:creationId xmlns:a16="http://schemas.microsoft.com/office/drawing/2014/main" id="{1E2BC8F8-9E8C-4C66-2359-60E05C1E79A6}"/>
              </a:ext>
            </a:extLst>
          </p:cNvPr>
          <p:cNvSpPr>
            <a:spLocks noChangeArrowheads="1"/>
          </p:cNvSpPr>
          <p:nvPr/>
        </p:nvSpPr>
        <p:spPr bwMode="auto">
          <a:xfrm>
            <a:off x="485775" y="2680634"/>
            <a:ext cx="4767331" cy="1508105"/>
          </a:xfrm>
          <a:prstGeom prst="rect">
            <a:avLst/>
          </a:prstGeom>
          <a:solidFill>
            <a:schemeClr val="bg1">
              <a:lumMod val="85000"/>
            </a:schemeClr>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FF"/>
                </a:solidFill>
                <a:effectLst/>
                <a:latin typeface="Lucida Console" panose="020B0609040504020204" pitchFamily="49" charset="0"/>
              </a:rPr>
              <a:t>&gt; </a:t>
            </a:r>
            <a:r>
              <a:rPr kumimoji="0" lang="fr-FR" altLang="fr-FR" sz="1400" b="0" i="0" u="none" strike="noStrike" cap="none" normalizeH="0" baseline="0" dirty="0" err="1">
                <a:ln>
                  <a:noFill/>
                </a:ln>
                <a:solidFill>
                  <a:srgbClr val="0000FF"/>
                </a:solidFill>
                <a:effectLst/>
                <a:latin typeface="Lucida Console" panose="020B0609040504020204" pitchFamily="49" charset="0"/>
              </a:rPr>
              <a:t>confint</a:t>
            </a:r>
            <a:r>
              <a:rPr kumimoji="0" lang="fr-FR" altLang="fr-FR" sz="1400" b="0" i="0" u="none" strike="noStrike" cap="none" normalizeH="0" baseline="0" dirty="0">
                <a:ln>
                  <a:noFill/>
                </a:ln>
                <a:solidFill>
                  <a:srgbClr val="0000FF"/>
                </a:solidFill>
                <a:effectLst/>
                <a:latin typeface="Lucida Console" panose="020B0609040504020204" pitchFamily="49" charset="0"/>
              </a:rPr>
              <a:t>(m.rand2)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C5060B"/>
                </a:solidFill>
                <a:effectLst/>
                <a:latin typeface="Lucida Console" panose="020B0609040504020204" pitchFamily="49" charset="0"/>
              </a:rPr>
              <a:t>Computing</a:t>
            </a:r>
            <a:r>
              <a:rPr kumimoji="0" lang="fr-FR" altLang="fr-FR" sz="1400" b="0" i="0" u="none" strike="noStrike" cap="none" normalizeH="0" baseline="0" dirty="0">
                <a:ln>
                  <a:noFill/>
                </a:ln>
                <a:solidFill>
                  <a:srgbClr val="C5060B"/>
                </a:solidFill>
                <a:effectLst/>
                <a:latin typeface="Lucida Console" panose="020B0609040504020204" pitchFamily="49" charset="0"/>
              </a:rPr>
              <a:t> profile confidence </a:t>
            </a:r>
            <a:r>
              <a:rPr kumimoji="0" lang="fr-FR" altLang="fr-FR" sz="1400" b="0" i="0" u="none" strike="noStrike" cap="none" normalizeH="0" baseline="0" dirty="0" err="1">
                <a:ln>
                  <a:noFill/>
                </a:ln>
                <a:solidFill>
                  <a:srgbClr val="C5060B"/>
                </a:solidFill>
                <a:effectLst/>
                <a:latin typeface="Lucida Console" panose="020B0609040504020204" pitchFamily="49" charset="0"/>
              </a:rPr>
              <a:t>intervals</a:t>
            </a:r>
            <a:r>
              <a:rPr kumimoji="0" lang="fr-FR" altLang="fr-FR" sz="1400" b="0" i="0" u="none" strike="noStrike" cap="none" normalizeH="0" baseline="0" dirty="0">
                <a:ln>
                  <a:noFill/>
                </a:ln>
                <a:solidFill>
                  <a:srgbClr val="C5060B"/>
                </a:solidFill>
                <a:effectLst/>
                <a:latin typeface="Lucida Console" panose="020B0609040504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		2.5 % 		97.5 %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.sig01 		7.0342903 	13.270281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.sigma 		5.5737601 	6.253901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(Intercept) 	-0.9077614 	7.766302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000000"/>
                </a:solidFill>
                <a:effectLst/>
                <a:latin typeface="Lucida Console" panose="020B0609040504020204" pitchFamily="49" charset="0"/>
              </a:rPr>
              <a:t>predicteur</a:t>
            </a:r>
            <a:r>
              <a:rPr kumimoji="0" lang="fr-FR" altLang="fr-FR" sz="1400" b="0" i="0" u="none" strike="noStrike" cap="none" normalizeH="0" baseline="0" dirty="0">
                <a:ln>
                  <a:noFill/>
                </a:ln>
                <a:solidFill>
                  <a:srgbClr val="000000"/>
                </a:solidFill>
                <a:effectLst/>
                <a:latin typeface="Lucida Console" panose="020B0609040504020204" pitchFamily="49" charset="0"/>
              </a:rPr>
              <a:t> 	-6.3405324 	-5.411346</a:t>
            </a:r>
            <a:r>
              <a:rPr kumimoji="0" lang="fr-FR" altLang="fr-FR" sz="1400" b="0" i="0" u="none" strike="noStrike" cap="none" normalizeH="0" baseline="0" dirty="0">
                <a:ln>
                  <a:noFill/>
                </a:ln>
                <a:solidFill>
                  <a:schemeClr val="tx1"/>
                </a:solidFill>
                <a:effectLst/>
              </a:rPr>
              <a:t> </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86C160BD-96A9-FCC4-3D05-5B03E4237EAE}"/>
              </a:ext>
            </a:extLst>
          </p:cNvPr>
          <p:cNvSpPr txBox="1"/>
          <p:nvPr/>
        </p:nvSpPr>
        <p:spPr>
          <a:xfrm>
            <a:off x="5410200" y="3031817"/>
            <a:ext cx="3733800" cy="923330"/>
          </a:xfrm>
          <a:prstGeom prst="rect">
            <a:avLst/>
          </a:prstGeom>
          <a:noFill/>
        </p:spPr>
        <p:txBody>
          <a:bodyPr wrap="square" rtlCol="0">
            <a:spAutoFit/>
          </a:bodyPr>
          <a:lstStyle/>
          <a:p>
            <a:r>
              <a:rPr lang="fr-FR" dirty="0"/>
              <a:t>Avec un effet aléatoire sur l’intercept : l’IC de la pente est bien trop étroit</a:t>
            </a:r>
          </a:p>
        </p:txBody>
      </p:sp>
      <p:sp>
        <p:nvSpPr>
          <p:cNvPr id="10" name="Rectangle 3">
            <a:extLst>
              <a:ext uri="{FF2B5EF4-FFF2-40B4-BE49-F238E27FC236}">
                <a16:creationId xmlns:a16="http://schemas.microsoft.com/office/drawing/2014/main" id="{D9C40F1D-82E0-0FE1-D767-BAEA18A013FD}"/>
              </a:ext>
            </a:extLst>
          </p:cNvPr>
          <p:cNvSpPr>
            <a:spLocks noChangeArrowheads="1"/>
          </p:cNvSpPr>
          <p:nvPr/>
        </p:nvSpPr>
        <p:spPr bwMode="auto">
          <a:xfrm>
            <a:off x="485775" y="4351596"/>
            <a:ext cx="4874732" cy="2369880"/>
          </a:xfrm>
          <a:prstGeom prst="rect">
            <a:avLst/>
          </a:prstGeom>
          <a:solidFill>
            <a:schemeClr val="bg1">
              <a:lumMod val="85000"/>
            </a:schemeClr>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FF"/>
                </a:solidFill>
                <a:effectLst/>
                <a:latin typeface="Lucida Console" panose="020B0609040504020204" pitchFamily="49" charset="0"/>
              </a:rPr>
              <a:t>&gt; m.rand3 = </a:t>
            </a:r>
            <a:r>
              <a:rPr kumimoji="0" lang="fr-FR" altLang="fr-FR" sz="1400" b="0" i="0" u="none" strike="noStrike" cap="none" normalizeH="0" baseline="0" dirty="0" err="1">
                <a:ln>
                  <a:noFill/>
                </a:ln>
                <a:solidFill>
                  <a:srgbClr val="0000FF"/>
                </a:solidFill>
                <a:effectLst/>
                <a:latin typeface="Lucida Console" panose="020B0609040504020204" pitchFamily="49" charset="0"/>
              </a:rPr>
              <a:t>lmer</a:t>
            </a:r>
            <a:r>
              <a:rPr kumimoji="0" lang="fr-FR" altLang="fr-FR" sz="1400" b="0" i="0" u="none" strike="noStrike" cap="none" normalizeH="0" baseline="0" dirty="0">
                <a:ln>
                  <a:noFill/>
                </a:ln>
                <a:solidFill>
                  <a:srgbClr val="0000FF"/>
                </a:solidFill>
                <a:effectLst/>
                <a:latin typeface="Lucida Console" panose="020B0609040504020204" pitchFamily="49" charset="0"/>
              </a:rPr>
              <a:t>(reponse2~predicteur+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FF"/>
                </a:solidFill>
                <a:effectLst/>
                <a:latin typeface="Lucida Console" panose="020B0609040504020204" pitchFamily="49" charset="0"/>
              </a:rPr>
              <a:t>(</a:t>
            </a:r>
            <a:r>
              <a:rPr kumimoji="0" lang="fr-FR" altLang="fr-FR" sz="1400" b="0" i="0" u="none" strike="noStrike" cap="none" normalizeH="0" baseline="0" dirty="0" err="1">
                <a:ln>
                  <a:noFill/>
                </a:ln>
                <a:solidFill>
                  <a:srgbClr val="0000FF"/>
                </a:solidFill>
                <a:effectLst/>
                <a:latin typeface="Lucida Console" panose="020B0609040504020204" pitchFamily="49" charset="0"/>
              </a:rPr>
              <a:t>predicteur|blocs</a:t>
            </a:r>
            <a:r>
              <a:rPr kumimoji="0" lang="fr-FR" altLang="fr-FR" sz="1400" b="0" i="0" u="none" strike="noStrike" cap="none" normalizeH="0" baseline="0" dirty="0">
                <a:ln>
                  <a:noFill/>
                </a:ln>
                <a:solidFill>
                  <a:srgbClr val="0000FF"/>
                </a:solidFill>
                <a:effectLst/>
                <a:latin typeface="Lucida Console" panose="020B0609040504020204" pitchFamily="49" charset="0"/>
              </a:rPr>
              <a:t>),data=</a:t>
            </a:r>
            <a:r>
              <a:rPr kumimoji="0" lang="fr-FR" altLang="fr-FR" sz="1400" b="0" i="0" u="none" strike="noStrike" cap="none" normalizeH="0" baseline="0" dirty="0" err="1">
                <a:ln>
                  <a:noFill/>
                </a:ln>
                <a:solidFill>
                  <a:srgbClr val="0000FF"/>
                </a:solidFill>
                <a:effectLst/>
                <a:latin typeface="Lucida Console" panose="020B0609040504020204" pitchFamily="49" charset="0"/>
              </a:rPr>
              <a:t>data.sim</a:t>
            </a:r>
            <a:r>
              <a:rPr kumimoji="0" lang="fr-FR" altLang="fr-FR" sz="1400" b="0" i="0" u="none" strike="noStrike" cap="none" normalizeH="0" baseline="0" dirty="0">
                <a:ln>
                  <a:noFill/>
                </a:ln>
                <a:solidFill>
                  <a:srgbClr val="0000FF"/>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FF"/>
                </a:solidFill>
                <a:effectLst/>
                <a:latin typeface="Lucida Console" panose="020B0609040504020204" pitchFamily="49" charset="0"/>
              </a:rPr>
              <a:t>&gt; </a:t>
            </a:r>
            <a:r>
              <a:rPr kumimoji="0" lang="fr-FR" altLang="fr-FR" sz="1400" b="0" i="0" u="none" strike="noStrike" cap="none" normalizeH="0" baseline="0" dirty="0" err="1">
                <a:ln>
                  <a:noFill/>
                </a:ln>
                <a:solidFill>
                  <a:srgbClr val="0000FF"/>
                </a:solidFill>
                <a:effectLst/>
                <a:latin typeface="Lucida Console" panose="020B0609040504020204" pitchFamily="49" charset="0"/>
              </a:rPr>
              <a:t>confint</a:t>
            </a:r>
            <a:r>
              <a:rPr kumimoji="0" lang="fr-FR" altLang="fr-FR" sz="1400" b="0" i="0" u="none" strike="noStrike" cap="none" normalizeH="0" baseline="0" dirty="0">
                <a:ln>
                  <a:noFill/>
                </a:ln>
                <a:solidFill>
                  <a:srgbClr val="0000FF"/>
                </a:solidFill>
                <a:effectLst/>
                <a:latin typeface="Lucida Console" panose="020B0609040504020204" pitchFamily="49" charset="0"/>
              </a:rPr>
              <a:t>(m.rand3)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C5060B"/>
                </a:solidFill>
                <a:effectLst/>
                <a:latin typeface="Lucida Console" panose="020B0609040504020204" pitchFamily="49" charset="0"/>
              </a:rPr>
              <a:t>Computing</a:t>
            </a:r>
            <a:r>
              <a:rPr kumimoji="0" lang="fr-FR" altLang="fr-FR" sz="1400" b="0" i="0" u="none" strike="noStrike" cap="none" normalizeH="0" baseline="0" dirty="0">
                <a:ln>
                  <a:noFill/>
                </a:ln>
                <a:solidFill>
                  <a:srgbClr val="C5060B"/>
                </a:solidFill>
                <a:effectLst/>
                <a:latin typeface="Lucida Console" panose="020B0609040504020204" pitchFamily="49" charset="0"/>
              </a:rPr>
              <a:t> profile confidence </a:t>
            </a:r>
            <a:r>
              <a:rPr kumimoji="0" lang="fr-FR" altLang="fr-FR" sz="1400" b="0" i="0" u="none" strike="noStrike" cap="none" normalizeH="0" baseline="0" dirty="0" err="1">
                <a:ln>
                  <a:noFill/>
                </a:ln>
                <a:solidFill>
                  <a:srgbClr val="C5060B"/>
                </a:solidFill>
                <a:effectLst/>
                <a:latin typeface="Lucida Console" panose="020B0609040504020204" pitchFamily="49" charset="0"/>
              </a:rPr>
              <a:t>intervals</a:t>
            </a:r>
            <a:r>
              <a:rPr kumimoji="0" lang="fr-FR" altLang="fr-FR" sz="1400" b="0" i="0" u="none" strike="noStrike" cap="none" normalizeH="0" baseline="0" dirty="0">
                <a:ln>
                  <a:noFill/>
                </a:ln>
                <a:solidFill>
                  <a:srgbClr val="C5060B"/>
                </a:solidFill>
                <a:effectLst/>
                <a:latin typeface="Lucida Console" panose="020B0609040504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		2.5 % 		97.5 %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.sig01 		6.9198267 	12.9505433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.sig02 		0.1852046 	0.7929239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.sig03 		4.2212162 	7.9040237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.sigma 		1.0694591 	1.2024100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(Intercept) 	-0.7897970 	7.6483380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000000"/>
                </a:solidFill>
                <a:effectLst/>
                <a:latin typeface="Lucida Console" panose="020B0609040504020204" pitchFamily="49" charset="0"/>
              </a:rPr>
              <a:t>predicteur</a:t>
            </a:r>
            <a:r>
              <a:rPr kumimoji="0" lang="fr-FR" altLang="fr-FR" sz="1400" b="0" i="0" u="none" strike="noStrike" cap="none" normalizeH="0" baseline="0" dirty="0">
                <a:ln>
                  <a:noFill/>
                </a:ln>
                <a:solidFill>
                  <a:srgbClr val="000000"/>
                </a:solidFill>
                <a:effectLst/>
                <a:latin typeface="Lucida Console" panose="020B0609040504020204" pitchFamily="49" charset="0"/>
              </a:rPr>
              <a:t> 	-8.4514576 	-3.3004210</a:t>
            </a:r>
            <a:r>
              <a:rPr kumimoji="0" lang="fr-FR" altLang="fr-FR" sz="1400" b="0" i="0" u="none" strike="noStrike" cap="none" normalizeH="0" baseline="0" dirty="0">
                <a:ln>
                  <a:noFill/>
                </a:ln>
                <a:solidFill>
                  <a:schemeClr val="tx1"/>
                </a:solidFill>
                <a:effectLst/>
              </a:rPr>
              <a:t> </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4F99319-29F4-8A3B-BDF6-24F204126F23}"/>
              </a:ext>
            </a:extLst>
          </p:cNvPr>
          <p:cNvSpPr txBox="1"/>
          <p:nvPr/>
        </p:nvSpPr>
        <p:spPr>
          <a:xfrm>
            <a:off x="5514975" y="4821853"/>
            <a:ext cx="3733800" cy="1200329"/>
          </a:xfrm>
          <a:prstGeom prst="rect">
            <a:avLst/>
          </a:prstGeom>
          <a:noFill/>
        </p:spPr>
        <p:txBody>
          <a:bodyPr wrap="square" rtlCol="0">
            <a:spAutoFit/>
          </a:bodyPr>
          <a:lstStyle/>
          <a:p>
            <a:r>
              <a:rPr lang="fr-FR" dirty="0"/>
              <a:t>Avec un effet aléatoire sur l’intercept et l’effet du prédicteur : l’IC de la pente est bien la valeur attendue</a:t>
            </a:r>
          </a:p>
        </p:txBody>
      </p:sp>
    </p:spTree>
    <p:extLst>
      <p:ext uri="{BB962C8B-B14F-4D97-AF65-F5344CB8AC3E}">
        <p14:creationId xmlns:p14="http://schemas.microsoft.com/office/powerpoint/2010/main" val="33229009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585681" y="4266680"/>
            <a:ext cx="2866490" cy="461665"/>
          </a:xfrm>
          <a:prstGeom prst="rect">
            <a:avLst/>
          </a:prstGeom>
          <a:noFill/>
        </p:spPr>
        <p:txBody>
          <a:bodyPr wrap="square" rtlCol="0">
            <a:spAutoFit/>
          </a:bodyPr>
          <a:lstStyle/>
          <a:p>
            <a:r>
              <a:rPr lang="fr-FR" sz="2400" dirty="0" err="1"/>
              <a:t>Spring</a:t>
            </a:r>
            <a:r>
              <a:rPr lang="fr-FR" sz="2400" dirty="0"/>
              <a:t> time</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7" y="677422"/>
            <a:ext cx="5488435" cy="3226758"/>
          </a:xfrm>
          <a:prstGeom prst="rect">
            <a:avLst/>
          </a:prstGeom>
        </p:spPr>
      </p:pic>
      <p:pic>
        <p:nvPicPr>
          <p:cNvPr id="6" name="Imag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784566" y="677421"/>
            <a:ext cx="3222918" cy="4472835"/>
          </a:xfrm>
          <a:prstGeom prst="rect">
            <a:avLst/>
          </a:prstGeom>
        </p:spPr>
      </p:pic>
      <p:sp>
        <p:nvSpPr>
          <p:cNvPr id="2" name="Espace réservé du numéro de diapositive 1">
            <a:extLst>
              <a:ext uri="{FF2B5EF4-FFF2-40B4-BE49-F238E27FC236}">
                <a16:creationId xmlns:a16="http://schemas.microsoft.com/office/drawing/2014/main" id="{8942EA16-E861-4EDF-8AFE-D460BDA815B8}"/>
              </a:ext>
            </a:extLst>
          </p:cNvPr>
          <p:cNvSpPr>
            <a:spLocks noGrp="1"/>
          </p:cNvSpPr>
          <p:nvPr>
            <p:ph type="sldNum" sz="quarter" idx="12"/>
          </p:nvPr>
        </p:nvSpPr>
        <p:spPr/>
        <p:txBody>
          <a:bodyPr/>
          <a:lstStyle/>
          <a:p>
            <a:fld id="{6697765D-F622-4BC4-AC55-80A3CC4A834C}" type="slidenum">
              <a:rPr lang="fr-FR" smtClean="0"/>
              <a:pPr/>
              <a:t>52</a:t>
            </a:fld>
            <a:endParaRPr lang="fr-FR"/>
          </a:p>
        </p:txBody>
      </p:sp>
    </p:spTree>
    <p:extLst>
      <p:ext uri="{BB962C8B-B14F-4D97-AF65-F5344CB8AC3E}">
        <p14:creationId xmlns:p14="http://schemas.microsoft.com/office/powerpoint/2010/main" val="27134440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6724" y="660989"/>
            <a:ext cx="7643973" cy="923330"/>
          </a:xfrm>
          <a:prstGeom prst="rect">
            <a:avLst/>
          </a:prstGeom>
        </p:spPr>
        <p:txBody>
          <a:bodyPr wrap="square">
            <a:spAutoFit/>
          </a:bodyPr>
          <a:lstStyle/>
          <a:p>
            <a:r>
              <a:rPr lang="fr-FR" dirty="0"/>
              <a:t>Quelle essence a le débourrement le plus tardif?</a:t>
            </a:r>
          </a:p>
          <a:p>
            <a:endParaRPr lang="fr-FR" dirty="0"/>
          </a:p>
          <a:p>
            <a:r>
              <a:rPr lang="fr-FR" dirty="0"/>
              <a:t>Est que le débourrement est modulé par le diamètre de l'arbre?</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724" y="1836883"/>
            <a:ext cx="4951715" cy="4505120"/>
          </a:xfrm>
          <a:prstGeom prst="rect">
            <a:avLst/>
          </a:prstGeom>
        </p:spPr>
      </p:pic>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6804" y="3981160"/>
            <a:ext cx="3267182" cy="2360843"/>
          </a:xfrm>
          <a:prstGeom prst="rect">
            <a:avLst/>
          </a:prstGeom>
          <a:effectLst>
            <a:outerShdw blurRad="50800" dist="38100" dir="8100000" sx="103000" sy="103000" algn="tr" rotWithShape="0">
              <a:prstClr val="black">
                <a:alpha val="40000"/>
              </a:prstClr>
            </a:outerShdw>
          </a:effectLst>
        </p:spPr>
      </p:pic>
      <p:sp>
        <p:nvSpPr>
          <p:cNvPr id="2" name="Espace réservé du numéro de diapositive 1">
            <a:extLst>
              <a:ext uri="{FF2B5EF4-FFF2-40B4-BE49-F238E27FC236}">
                <a16:creationId xmlns:a16="http://schemas.microsoft.com/office/drawing/2014/main" id="{78DD9891-1647-48EB-A414-F455D718529B}"/>
              </a:ext>
            </a:extLst>
          </p:cNvPr>
          <p:cNvSpPr>
            <a:spLocks noGrp="1"/>
          </p:cNvSpPr>
          <p:nvPr>
            <p:ph type="sldNum" sz="quarter" idx="12"/>
          </p:nvPr>
        </p:nvSpPr>
        <p:spPr/>
        <p:txBody>
          <a:bodyPr/>
          <a:lstStyle/>
          <a:p>
            <a:fld id="{6697765D-F622-4BC4-AC55-80A3CC4A834C}" type="slidenum">
              <a:rPr lang="fr-FR" smtClean="0"/>
              <a:pPr/>
              <a:t>53</a:t>
            </a:fld>
            <a:endParaRPr lang="fr-FR"/>
          </a:p>
        </p:txBody>
      </p:sp>
    </p:spTree>
    <p:extLst>
      <p:ext uri="{BB962C8B-B14F-4D97-AF65-F5344CB8AC3E}">
        <p14:creationId xmlns:p14="http://schemas.microsoft.com/office/powerpoint/2010/main" val="2933076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9855" y="228398"/>
            <a:ext cx="2975264" cy="2149905"/>
          </a:xfrm>
          <a:prstGeom prst="rect">
            <a:avLst/>
          </a:prstGeom>
          <a:effectLst>
            <a:outerShdw blurRad="50800" dist="38100" dir="8100000" sx="103000" sy="103000" algn="tr" rotWithShape="0">
              <a:prstClr val="black">
                <a:alpha val="40000"/>
              </a:prstClr>
            </a:outerShdw>
          </a:effectLst>
        </p:spPr>
      </p:pic>
      <p:cxnSp>
        <p:nvCxnSpPr>
          <p:cNvPr id="6" name="Connecteur droit avec flèche 5"/>
          <p:cNvCxnSpPr/>
          <p:nvPr/>
        </p:nvCxnSpPr>
        <p:spPr>
          <a:xfrm flipV="1">
            <a:off x="5293580" y="1764401"/>
            <a:ext cx="2033107" cy="15027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7" name="Picture 2" descr="RÃ©sultat de recherche d'images pour &quot;nichoir mÃ©sanges&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6242" y="2870847"/>
            <a:ext cx="972470" cy="109538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6200" y="2169967"/>
            <a:ext cx="1104900" cy="1504950"/>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2488" y="1664337"/>
            <a:ext cx="1104900" cy="1504950"/>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4277" y="678094"/>
            <a:ext cx="1104900" cy="1504950"/>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114" y="4682710"/>
            <a:ext cx="1104900" cy="1504950"/>
          </a:xfrm>
          <a:prstGeom prst="rect">
            <a:avLst/>
          </a:prstGeom>
        </p:spPr>
      </p:pic>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532" y="4209532"/>
            <a:ext cx="1104900" cy="1504950"/>
          </a:xfrm>
          <a:prstGeom prst="rect">
            <a:avLst/>
          </a:prstGeom>
        </p:spPr>
      </p:pic>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7305" y="3743605"/>
            <a:ext cx="1352550" cy="1752600"/>
          </a:xfrm>
          <a:prstGeom prst="rect">
            <a:avLst/>
          </a:prstGeom>
        </p:spPr>
      </p:pic>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8187" y="4962007"/>
            <a:ext cx="1352550" cy="1752600"/>
          </a:xfrm>
          <a:prstGeom prst="rect">
            <a:avLst/>
          </a:prstGeom>
        </p:spPr>
      </p:pic>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279" y="0"/>
            <a:ext cx="1352550" cy="1752600"/>
          </a:xfrm>
          <a:prstGeom prst="rect">
            <a:avLst/>
          </a:prstGeom>
        </p:spPr>
      </p:pic>
      <p:pic>
        <p:nvPicPr>
          <p:cNvPr id="16" name="Imag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1030" y="205018"/>
            <a:ext cx="1352550" cy="1752600"/>
          </a:xfrm>
          <a:prstGeom prst="rect">
            <a:avLst/>
          </a:prstGeom>
        </p:spPr>
      </p:pic>
      <p:pic>
        <p:nvPicPr>
          <p:cNvPr id="17" name="Imag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6" y="2914699"/>
            <a:ext cx="1352550" cy="1752600"/>
          </a:xfrm>
          <a:prstGeom prst="rect">
            <a:avLst/>
          </a:prstGeom>
        </p:spPr>
      </p:pic>
      <p:sp>
        <p:nvSpPr>
          <p:cNvPr id="19" name="ZoneTexte 18"/>
          <p:cNvSpPr txBox="1"/>
          <p:nvPr/>
        </p:nvSpPr>
        <p:spPr>
          <a:xfrm>
            <a:off x="6115473" y="4209532"/>
            <a:ext cx="2994283" cy="2585323"/>
          </a:xfrm>
          <a:prstGeom prst="rect">
            <a:avLst/>
          </a:prstGeom>
          <a:noFill/>
        </p:spPr>
        <p:txBody>
          <a:bodyPr wrap="square" rtlCol="0">
            <a:spAutoFit/>
          </a:bodyPr>
          <a:lstStyle/>
          <a:p>
            <a:r>
              <a:rPr lang="fr-FR" dirty="0"/>
              <a:t>76 arbres</a:t>
            </a:r>
          </a:p>
          <a:p>
            <a:endParaRPr lang="fr-FR" dirty="0"/>
          </a:p>
          <a:p>
            <a:r>
              <a:rPr lang="fr-FR" dirty="0"/>
              <a:t>2 espèces: pin / chêne</a:t>
            </a:r>
          </a:p>
          <a:p>
            <a:endParaRPr lang="fr-FR" dirty="0"/>
          </a:p>
          <a:p>
            <a:r>
              <a:rPr lang="fr-FR" dirty="0"/>
              <a:t>5 parcelles</a:t>
            </a:r>
          </a:p>
          <a:p>
            <a:endParaRPr lang="fr-FR" dirty="0"/>
          </a:p>
          <a:p>
            <a:r>
              <a:rPr lang="fr-FR" dirty="0"/>
              <a:t>20 placettes centrées sur des nichoirs</a:t>
            </a:r>
          </a:p>
          <a:p>
            <a:endParaRPr lang="fr-FR" dirty="0"/>
          </a:p>
        </p:txBody>
      </p:sp>
      <p:sp>
        <p:nvSpPr>
          <p:cNvPr id="2" name="Espace réservé du numéro de diapositive 1">
            <a:extLst>
              <a:ext uri="{FF2B5EF4-FFF2-40B4-BE49-F238E27FC236}">
                <a16:creationId xmlns:a16="http://schemas.microsoft.com/office/drawing/2014/main" id="{8A3F5FDC-584C-4165-AA4A-8BD1F9D31A39}"/>
              </a:ext>
            </a:extLst>
          </p:cNvPr>
          <p:cNvSpPr>
            <a:spLocks noGrp="1"/>
          </p:cNvSpPr>
          <p:nvPr>
            <p:ph type="sldNum" sz="quarter" idx="12"/>
          </p:nvPr>
        </p:nvSpPr>
        <p:spPr/>
        <p:txBody>
          <a:bodyPr/>
          <a:lstStyle/>
          <a:p>
            <a:fld id="{6697765D-F622-4BC4-AC55-80A3CC4A834C}" type="slidenum">
              <a:rPr lang="fr-FR" smtClean="0"/>
              <a:pPr/>
              <a:t>54</a:t>
            </a:fld>
            <a:endParaRPr lang="fr-FR"/>
          </a:p>
        </p:txBody>
      </p:sp>
    </p:spTree>
    <p:extLst>
      <p:ext uri="{BB962C8B-B14F-4D97-AF65-F5344CB8AC3E}">
        <p14:creationId xmlns:p14="http://schemas.microsoft.com/office/powerpoint/2010/main" val="23676727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252" y="0"/>
            <a:ext cx="8021495" cy="6858000"/>
          </a:xfrm>
          <a:prstGeom prst="rect">
            <a:avLst/>
          </a:prstGeom>
        </p:spPr>
      </p:pic>
      <p:sp>
        <p:nvSpPr>
          <p:cNvPr id="2" name="Espace réservé du numéro de diapositive 1">
            <a:extLst>
              <a:ext uri="{FF2B5EF4-FFF2-40B4-BE49-F238E27FC236}">
                <a16:creationId xmlns:a16="http://schemas.microsoft.com/office/drawing/2014/main" id="{9630AB3F-847A-4BC0-BAC1-A6A6B481FC21}"/>
              </a:ext>
            </a:extLst>
          </p:cNvPr>
          <p:cNvSpPr>
            <a:spLocks noGrp="1"/>
          </p:cNvSpPr>
          <p:nvPr>
            <p:ph type="sldNum" sz="quarter" idx="12"/>
          </p:nvPr>
        </p:nvSpPr>
        <p:spPr/>
        <p:txBody>
          <a:bodyPr/>
          <a:lstStyle/>
          <a:p>
            <a:fld id="{6697765D-F622-4BC4-AC55-80A3CC4A834C}" type="slidenum">
              <a:rPr lang="fr-FR" smtClean="0"/>
              <a:pPr/>
              <a:t>55</a:t>
            </a:fld>
            <a:endParaRPr lang="fr-FR"/>
          </a:p>
        </p:txBody>
      </p:sp>
    </p:spTree>
    <p:extLst>
      <p:ext uri="{BB962C8B-B14F-4D97-AF65-F5344CB8AC3E}">
        <p14:creationId xmlns:p14="http://schemas.microsoft.com/office/powerpoint/2010/main" val="597772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905" y="1224238"/>
            <a:ext cx="8076190" cy="4409524"/>
          </a:xfrm>
          <a:prstGeom prst="rect">
            <a:avLst/>
          </a:prstGeom>
        </p:spPr>
      </p:pic>
      <p:sp>
        <p:nvSpPr>
          <p:cNvPr id="2" name="Espace réservé du numéro de diapositive 1">
            <a:extLst>
              <a:ext uri="{FF2B5EF4-FFF2-40B4-BE49-F238E27FC236}">
                <a16:creationId xmlns:a16="http://schemas.microsoft.com/office/drawing/2014/main" id="{E0E6C49D-7D48-4491-BF4F-5C146B47A40C}"/>
              </a:ext>
            </a:extLst>
          </p:cNvPr>
          <p:cNvSpPr>
            <a:spLocks noGrp="1"/>
          </p:cNvSpPr>
          <p:nvPr>
            <p:ph type="sldNum" sz="quarter" idx="12"/>
          </p:nvPr>
        </p:nvSpPr>
        <p:spPr/>
        <p:txBody>
          <a:bodyPr/>
          <a:lstStyle/>
          <a:p>
            <a:fld id="{6697765D-F622-4BC4-AC55-80A3CC4A834C}" type="slidenum">
              <a:rPr lang="fr-FR" smtClean="0"/>
              <a:pPr/>
              <a:t>56</a:t>
            </a:fld>
            <a:endParaRPr lang="fr-FR"/>
          </a:p>
        </p:txBody>
      </p:sp>
    </p:spTree>
    <p:extLst>
      <p:ext uri="{BB962C8B-B14F-4D97-AF65-F5344CB8AC3E}">
        <p14:creationId xmlns:p14="http://schemas.microsoft.com/office/powerpoint/2010/main" val="551195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p:cNvSpPr txBox="1"/>
              <p:nvPr/>
            </p:nvSpPr>
            <p:spPr>
              <a:xfrm>
                <a:off x="3479800" y="2091266"/>
                <a:ext cx="12443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𝐷</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rPr>
                        <m:t>𝑁</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𝜇</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𝜎</m:t>
                          </m:r>
                        </m:e>
                      </m:d>
                    </m:oMath>
                  </m:oMathPara>
                </a14:m>
                <a:endParaRPr lang="fr-FR" dirty="0"/>
              </a:p>
            </p:txBody>
          </p:sp>
        </mc:Choice>
        <mc:Fallback xmlns="">
          <p:sp>
            <p:nvSpPr>
              <p:cNvPr id="4" name="ZoneTexte 3"/>
              <p:cNvSpPr txBox="1">
                <a:spLocks noRot="1" noChangeAspect="1" noMove="1" noResize="1" noEditPoints="1" noAdjustHandles="1" noChangeArrowheads="1" noChangeShapeType="1" noTextEdit="1"/>
              </p:cNvSpPr>
              <p:nvPr/>
            </p:nvSpPr>
            <p:spPr>
              <a:xfrm>
                <a:off x="3479800" y="2091266"/>
                <a:ext cx="1244315" cy="276999"/>
              </a:xfrm>
              <a:prstGeom prst="rect">
                <a:avLst/>
              </a:prstGeom>
              <a:blipFill rotWithShape="0">
                <a:blip r:embed="rId2"/>
                <a:stretch>
                  <a:fillRect l="-3922" b="-2888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671651" y="2950377"/>
                <a:ext cx="47460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𝛼</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𝛽</m:t>
                      </m:r>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𝑒𝑠𝑠𝑒𝑛𝑐𝑒</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𝛾</m:t>
                      </m:r>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𝑑𝑖𝑎𝑚𝑒𝑡𝑟𝑒</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𝜀</m:t>
                          </m:r>
                        </m:e>
                        <m:sub>
                          <m:r>
                            <a:rPr lang="fr-FR" b="0" i="1" smtClean="0">
                              <a:latin typeface="Cambria Math" panose="02040503050406030204" pitchFamily="18" charset="0"/>
                              <a:ea typeface="Cambria Math" panose="02040503050406030204" pitchFamily="18" charset="0"/>
                            </a:rPr>
                            <m:t>𝑖</m:t>
                          </m:r>
                        </m:sub>
                      </m:sSub>
                    </m:oMath>
                  </m:oMathPara>
                </a14:m>
                <a:endParaRPr lang="fr-FR" dirty="0"/>
              </a:p>
            </p:txBody>
          </p:sp>
        </mc:Choice>
        <mc:Fallback xmlns="">
          <p:sp>
            <p:nvSpPr>
              <p:cNvPr id="14" name="Rectangle 13"/>
              <p:cNvSpPr>
                <a:spLocks noRot="1" noChangeAspect="1" noMove="1" noResize="1" noEditPoints="1" noAdjustHandles="1" noChangeArrowheads="1" noChangeShapeType="1" noTextEdit="1"/>
              </p:cNvSpPr>
              <p:nvPr/>
            </p:nvSpPr>
            <p:spPr>
              <a:xfrm>
                <a:off x="1671651" y="2950377"/>
                <a:ext cx="4746043" cy="369332"/>
              </a:xfrm>
              <a:prstGeom prst="rect">
                <a:avLst/>
              </a:prstGeom>
              <a:blipFill rotWithShape="0">
                <a:blip r:embed="rId3"/>
                <a:stretch>
                  <a:fillRect b="-1475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685379" y="3536849"/>
                <a:ext cx="1412887"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𝜀</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𝑁</m:t>
                      </m:r>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r>
                            <a:rPr lang="fr-FR" b="0" i="1" smtClean="0">
                              <a:latin typeface="Cambria Math" panose="02040503050406030204" pitchFamily="18" charset="0"/>
                              <a:ea typeface="Cambria Math" panose="02040503050406030204" pitchFamily="18" charset="0"/>
                            </a:rPr>
                            <m:t>𝑗</m:t>
                          </m:r>
                        </m:sub>
                      </m:sSub>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𝜏</m:t>
                      </m:r>
                      <m:r>
                        <a:rPr lang="fr-FR" b="0" i="1" smtClean="0">
                          <a:latin typeface="Cambria Math" panose="02040503050406030204" pitchFamily="18" charset="0"/>
                          <a:ea typeface="Cambria Math" panose="02040503050406030204" pitchFamily="18" charset="0"/>
                        </a:rPr>
                        <m:t>)</m:t>
                      </m:r>
                    </m:oMath>
                  </m:oMathPara>
                </a14:m>
                <a:endParaRPr lang="fr-FR" dirty="0"/>
              </a:p>
            </p:txBody>
          </p:sp>
        </mc:Choice>
        <mc:Fallback xmlns="">
          <p:sp>
            <p:nvSpPr>
              <p:cNvPr id="15" name="Rectangle 14"/>
              <p:cNvSpPr>
                <a:spLocks noRot="1" noChangeAspect="1" noMove="1" noResize="1" noEditPoints="1" noAdjustHandles="1" noChangeArrowheads="1" noChangeShapeType="1" noTextEdit="1"/>
              </p:cNvSpPr>
              <p:nvPr/>
            </p:nvSpPr>
            <p:spPr>
              <a:xfrm>
                <a:off x="5685379" y="3536849"/>
                <a:ext cx="1412887" cy="391646"/>
              </a:xfrm>
              <a:prstGeom prst="rect">
                <a:avLst/>
              </a:prstGeom>
              <a:blipFill rotWithShape="0">
                <a:blip r:embed="rId4"/>
                <a:stretch>
                  <a:fillRect b="-9375"/>
                </a:stretch>
              </a:blipFill>
            </p:spPr>
            <p:txBody>
              <a:bodyPr/>
              <a:lstStyle/>
              <a:p>
                <a:r>
                  <a:rPr lang="fr-FR">
                    <a:noFill/>
                  </a:rPr>
                  <a:t> </a:t>
                </a:r>
              </a:p>
            </p:txBody>
          </p:sp>
        </mc:Fallback>
      </mc:AlternateContent>
      <p:sp>
        <p:nvSpPr>
          <p:cNvPr id="16" name="Rectangle 15"/>
          <p:cNvSpPr/>
          <p:nvPr/>
        </p:nvSpPr>
        <p:spPr>
          <a:xfrm>
            <a:off x="584391" y="611038"/>
            <a:ext cx="3022409" cy="1200329"/>
          </a:xfrm>
          <a:prstGeom prst="rect">
            <a:avLst/>
          </a:prstGeom>
        </p:spPr>
        <p:txBody>
          <a:bodyPr wrap="square">
            <a:spAutoFit/>
          </a:bodyPr>
          <a:lstStyle/>
          <a:p>
            <a:r>
              <a:rPr lang="fr-FR" dirty="0"/>
              <a:t>Quelle essence a le débourrement le plus tardif? (pin vs chêne)</a:t>
            </a:r>
          </a:p>
          <a:p>
            <a:endParaRPr lang="fr-FR" dirty="0"/>
          </a:p>
        </p:txBody>
      </p:sp>
      <p:sp>
        <p:nvSpPr>
          <p:cNvPr id="19" name="Rectangle 18"/>
          <p:cNvSpPr/>
          <p:nvPr/>
        </p:nvSpPr>
        <p:spPr>
          <a:xfrm>
            <a:off x="4724115" y="611038"/>
            <a:ext cx="4572000" cy="646331"/>
          </a:xfrm>
          <a:prstGeom prst="rect">
            <a:avLst/>
          </a:prstGeom>
        </p:spPr>
        <p:txBody>
          <a:bodyPr>
            <a:spAutoFit/>
          </a:bodyPr>
          <a:lstStyle/>
          <a:p>
            <a:r>
              <a:rPr lang="fr-FR" dirty="0"/>
              <a:t>Est que le débourrement est modulé par le diamètre de l'arbre?</a:t>
            </a:r>
          </a:p>
        </p:txBody>
      </p:sp>
      <p:cxnSp>
        <p:nvCxnSpPr>
          <p:cNvPr id="21" name="Connecteur droit avec flèche 20"/>
          <p:cNvCxnSpPr/>
          <p:nvPr/>
        </p:nvCxnSpPr>
        <p:spPr>
          <a:xfrm>
            <a:off x="1794933" y="1524000"/>
            <a:ext cx="1320800" cy="14263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p:nvPr/>
        </p:nvCxnSpPr>
        <p:spPr>
          <a:xfrm flipH="1">
            <a:off x="5088182" y="1390684"/>
            <a:ext cx="1431151" cy="15596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6312385" y="3906181"/>
                <a:ext cx="1437638" cy="391646"/>
              </a:xfrm>
              <a:prstGeom prst="rect">
                <a:avLst/>
              </a:prstGeom>
            </p:spPr>
            <p:txBody>
              <a:bodyPr wrap="none">
                <a:spAutoFit/>
              </a:bodyPr>
              <a:lstStyle/>
              <a:p>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r>
                          <a:rPr lang="fr-FR" i="1">
                            <a:latin typeface="Cambria Math" panose="02040503050406030204" pitchFamily="18" charset="0"/>
                            <a:ea typeface="Cambria Math" panose="02040503050406030204" pitchFamily="18" charset="0"/>
                          </a:rPr>
                          <m:t>𝑗</m:t>
                        </m:r>
                      </m:sub>
                    </m:sSub>
                  </m:oMath>
                </a14:m>
                <a:r>
                  <a:rPr lang="fr-FR" dirty="0"/>
                  <a:t>~</a:t>
                </a:r>
                <a:r>
                  <a:rPr lang="el-GR" dirty="0">
                    <a:ea typeface="Cambria Math" panose="02040503050406030204" pitchFamily="18" charset="0"/>
                  </a:rPr>
                  <a:t> </a:t>
                </a:r>
                <a:r>
                  <a:rPr lang="fr-FR" dirty="0"/>
                  <a:t>N(0,</a:t>
                </a:r>
                <a:r>
                  <a:rPr lang="fr-FR" dirty="0">
                    <a:ea typeface="Cambria Math" panose="02040503050406030204" pitchFamily="18" charset="0"/>
                  </a:rPr>
                  <a:t> </a:t>
                </a:r>
                <a14:m>
                  <m:oMath xmlns:m="http://schemas.openxmlformats.org/officeDocument/2006/math">
                    <m:r>
                      <a:rPr lang="fr-FR" i="1">
                        <a:latin typeface="Cambria Math" panose="02040503050406030204" pitchFamily="18" charset="0"/>
                        <a:ea typeface="Cambria Math" panose="02040503050406030204" pitchFamily="18" charset="0"/>
                      </a:rPr>
                      <m:t>𝜏</m:t>
                    </m:r>
                  </m:oMath>
                </a14:m>
                <a:r>
                  <a:rPr lang="fr-FR" dirty="0"/>
                  <a:t>’)</a:t>
                </a:r>
              </a:p>
            </p:txBody>
          </p:sp>
        </mc:Choice>
        <mc:Fallback xmlns="">
          <p:sp>
            <p:nvSpPr>
              <p:cNvPr id="2" name="Rectangle 1"/>
              <p:cNvSpPr>
                <a:spLocks noRot="1" noChangeAspect="1" noMove="1" noResize="1" noEditPoints="1" noAdjustHandles="1" noChangeArrowheads="1" noChangeShapeType="1" noTextEdit="1"/>
              </p:cNvSpPr>
              <p:nvPr/>
            </p:nvSpPr>
            <p:spPr>
              <a:xfrm>
                <a:off x="6312385" y="3906181"/>
                <a:ext cx="1437638" cy="391646"/>
              </a:xfrm>
              <a:prstGeom prst="rect">
                <a:avLst/>
              </a:prstGeom>
              <a:blipFill rotWithShape="0">
                <a:blip r:embed="rId5"/>
                <a:stretch>
                  <a:fillRect t="-10938" r="-2542" b="-17188"/>
                </a:stretch>
              </a:blipFill>
            </p:spPr>
            <p:txBody>
              <a:bodyPr/>
              <a:lstStyle/>
              <a:p>
                <a:r>
                  <a:rPr lang="fr-FR">
                    <a:noFill/>
                  </a:rPr>
                  <a:t> </a:t>
                </a:r>
              </a:p>
            </p:txBody>
          </p:sp>
        </mc:Fallback>
      </mc:AlternateContent>
      <p:sp>
        <p:nvSpPr>
          <p:cNvPr id="3" name="Rectangle 2"/>
          <p:cNvSpPr/>
          <p:nvPr/>
        </p:nvSpPr>
        <p:spPr>
          <a:xfrm>
            <a:off x="296333" y="4759236"/>
            <a:ext cx="7636934" cy="646331"/>
          </a:xfrm>
          <a:prstGeom prst="rect">
            <a:avLst/>
          </a:prstGeom>
        </p:spPr>
        <p:txBody>
          <a:bodyPr wrap="square">
            <a:spAutoFit/>
          </a:bodyPr>
          <a:lstStyle/>
          <a:p>
            <a:r>
              <a:rPr lang="fr-FR" dirty="0">
                <a:solidFill>
                  <a:schemeClr val="accent1">
                    <a:lumMod val="75000"/>
                  </a:schemeClr>
                </a:solidFill>
              </a:rPr>
              <a:t>&gt;mod.db1=</a:t>
            </a:r>
            <a:r>
              <a:rPr lang="fr-FR" dirty="0" err="1">
                <a:solidFill>
                  <a:schemeClr val="accent1">
                    <a:lumMod val="75000"/>
                  </a:schemeClr>
                </a:solidFill>
              </a:rPr>
              <a:t>lmer</a:t>
            </a:r>
            <a:r>
              <a:rPr lang="fr-FR" dirty="0">
                <a:solidFill>
                  <a:schemeClr val="accent1">
                    <a:lumMod val="75000"/>
                  </a:schemeClr>
                </a:solidFill>
              </a:rPr>
              <a:t>(</a:t>
            </a:r>
            <a:r>
              <a:rPr lang="fr-FR" dirty="0" err="1">
                <a:solidFill>
                  <a:schemeClr val="accent1">
                    <a:lumMod val="75000"/>
                  </a:schemeClr>
                </a:solidFill>
              </a:rPr>
              <a:t>date_debourrement~essence+diametre</a:t>
            </a:r>
            <a:r>
              <a:rPr lang="fr-FR" dirty="0">
                <a:solidFill>
                  <a:schemeClr val="accent1">
                    <a:lumMod val="75000"/>
                  </a:schemeClr>
                </a:solidFill>
              </a:rPr>
              <a:t>+(1|code_placette),data=</a:t>
            </a:r>
            <a:r>
              <a:rPr lang="fr-FR" dirty="0" err="1">
                <a:solidFill>
                  <a:schemeClr val="accent1">
                    <a:lumMod val="75000"/>
                  </a:schemeClr>
                </a:solidFill>
              </a:rPr>
              <a:t>d_pheno</a:t>
            </a:r>
            <a:r>
              <a:rPr lang="fr-FR" dirty="0">
                <a:solidFill>
                  <a:schemeClr val="accent1">
                    <a:lumMod val="75000"/>
                  </a:schemeClr>
                </a:solidFill>
              </a:rPr>
              <a:t>)</a:t>
            </a:r>
          </a:p>
        </p:txBody>
      </p:sp>
      <p:sp>
        <p:nvSpPr>
          <p:cNvPr id="5" name="Espace réservé du numéro de diapositive 4">
            <a:extLst>
              <a:ext uri="{FF2B5EF4-FFF2-40B4-BE49-F238E27FC236}">
                <a16:creationId xmlns:a16="http://schemas.microsoft.com/office/drawing/2014/main" id="{55700CF0-7006-44FA-A66D-ED5305A5BB43}"/>
              </a:ext>
            </a:extLst>
          </p:cNvPr>
          <p:cNvSpPr>
            <a:spLocks noGrp="1"/>
          </p:cNvSpPr>
          <p:nvPr>
            <p:ph type="sldNum" sz="quarter" idx="12"/>
          </p:nvPr>
        </p:nvSpPr>
        <p:spPr/>
        <p:txBody>
          <a:bodyPr/>
          <a:lstStyle/>
          <a:p>
            <a:fld id="{6697765D-F622-4BC4-AC55-80A3CC4A834C}" type="slidenum">
              <a:rPr lang="fr-FR" smtClean="0"/>
              <a:pPr/>
              <a:t>57</a:t>
            </a:fld>
            <a:endParaRPr lang="fr-FR"/>
          </a:p>
        </p:txBody>
      </p:sp>
    </p:spTree>
    <p:extLst>
      <p:ext uri="{BB962C8B-B14F-4D97-AF65-F5344CB8AC3E}">
        <p14:creationId xmlns:p14="http://schemas.microsoft.com/office/powerpoint/2010/main" val="6857630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041245" y="2270588"/>
            <a:ext cx="3955328" cy="413021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6902600" y="4246540"/>
            <a:ext cx="1888171" cy="2082555"/>
          </a:xfrm>
          <a:prstGeom prst="rect">
            <a:avLst/>
          </a:prstGeom>
          <a:solidFill>
            <a:schemeClr val="tx2">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p:nvSpPr>
        <p:spPr>
          <a:xfrm>
            <a:off x="6902600" y="2410141"/>
            <a:ext cx="1943447" cy="1586881"/>
          </a:xfrm>
          <a:prstGeom prst="rect">
            <a:avLst/>
          </a:prstGeom>
          <a:solidFill>
            <a:schemeClr val="tx2">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5089354" y="2355599"/>
            <a:ext cx="1575169" cy="2227934"/>
          </a:xfrm>
          <a:prstGeom prst="rect">
            <a:avLst/>
          </a:prstGeom>
          <a:solidFill>
            <a:schemeClr val="tx2">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251716" y="2270588"/>
            <a:ext cx="4551452" cy="41302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3183222" y="3957109"/>
            <a:ext cx="1575169" cy="2227934"/>
          </a:xfrm>
          <a:prstGeom prst="rect">
            <a:avLst/>
          </a:prstGeom>
          <a:solidFill>
            <a:schemeClr val="tx2">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1347029" y="4213295"/>
            <a:ext cx="1382925" cy="1907440"/>
          </a:xfrm>
          <a:prstGeom prst="rect">
            <a:avLst/>
          </a:prstGeom>
          <a:solidFill>
            <a:schemeClr val="tx2">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p:cNvSpPr/>
          <p:nvPr/>
        </p:nvSpPr>
        <p:spPr>
          <a:xfrm>
            <a:off x="339047" y="2398246"/>
            <a:ext cx="2188395" cy="1671537"/>
          </a:xfrm>
          <a:prstGeom prst="rect">
            <a:avLst/>
          </a:prstGeom>
          <a:solidFill>
            <a:schemeClr val="tx2">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197775" y="1489753"/>
            <a:ext cx="8702211" cy="369332"/>
          </a:xfrm>
          <a:prstGeom prst="rect">
            <a:avLst/>
          </a:prstGeom>
          <a:noFill/>
        </p:spPr>
        <p:txBody>
          <a:bodyPr wrap="square" rtlCol="0">
            <a:spAutoFit/>
          </a:bodyPr>
          <a:lstStyle/>
          <a:p>
            <a:r>
              <a:rPr lang="fr-FR" dirty="0"/>
              <a:t>Est-ce que ce modèle reflète bien la structure du plan d’échantillonnage?</a:t>
            </a:r>
          </a:p>
        </p:txBody>
      </p:sp>
      <p:pic>
        <p:nvPicPr>
          <p:cNvPr id="6" name="Picture 2" descr="RÃ©sultat de recherche d'images pour &quot;nichoir mÃ©sang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9086" y="2932715"/>
            <a:ext cx="486235" cy="54769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93" y="3206561"/>
            <a:ext cx="580338" cy="790461"/>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7739" y="2420307"/>
            <a:ext cx="606783" cy="786254"/>
          </a:xfrm>
          <a:prstGeom prst="rect">
            <a:avLst/>
          </a:prstGeom>
        </p:spPr>
      </p:pic>
      <p:pic>
        <p:nvPicPr>
          <p:cNvPr id="11" name="Picture 2" descr="RÃ©sultat de recherche d'images pour &quot;nichoir mÃ©sang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0106" y="5488019"/>
            <a:ext cx="486235" cy="547692"/>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016" y="5197901"/>
            <a:ext cx="580338" cy="790461"/>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30" y="4290262"/>
            <a:ext cx="606783" cy="786254"/>
          </a:xfrm>
          <a:prstGeom prst="rect">
            <a:avLst/>
          </a:prstGeom>
        </p:spPr>
      </p:pic>
      <p:pic>
        <p:nvPicPr>
          <p:cNvPr id="14" name="Picture 2" descr="RÃ©sultat de recherche d'images pour &quot;nichoir mÃ©sang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6840" y="5045098"/>
            <a:ext cx="486235" cy="547692"/>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5564" y="4305687"/>
            <a:ext cx="580338" cy="790461"/>
          </a:xfrm>
          <a:prstGeom prst="rect">
            <a:avLst/>
          </a:prstGeom>
        </p:spPr>
      </p:pic>
      <p:pic>
        <p:nvPicPr>
          <p:cNvPr id="16" name="Imag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6589" y="5230061"/>
            <a:ext cx="606783" cy="786254"/>
          </a:xfrm>
          <a:prstGeom prst="rect">
            <a:avLst/>
          </a:prstGeom>
        </p:spPr>
      </p:pic>
      <p:pic>
        <p:nvPicPr>
          <p:cNvPr id="19" name="Picture 2" descr="RÃ©sultat de recherche d'images pour &quot;nichoir mÃ©sang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1625" y="2914861"/>
            <a:ext cx="486235" cy="547692"/>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1984" y="2398246"/>
            <a:ext cx="580338" cy="790461"/>
          </a:xfrm>
          <a:prstGeom prst="rect">
            <a:avLst/>
          </a:prstGeom>
        </p:spPr>
      </p:pic>
      <p:pic>
        <p:nvPicPr>
          <p:cNvPr id="21" name="Imag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0156" y="3462553"/>
            <a:ext cx="606783" cy="786254"/>
          </a:xfrm>
          <a:prstGeom prst="rect">
            <a:avLst/>
          </a:prstGeom>
        </p:spPr>
      </p:pic>
      <p:pic>
        <p:nvPicPr>
          <p:cNvPr id="22" name="Picture 2" descr="RÃ©sultat de recherche d'images pour &quot;nichoir mÃ©sang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7750" y="3069426"/>
            <a:ext cx="486235" cy="547692"/>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823" y="3025638"/>
            <a:ext cx="594242" cy="809399"/>
          </a:xfrm>
          <a:prstGeom prst="rect">
            <a:avLst/>
          </a:prstGeom>
        </p:spPr>
      </p:pic>
      <p:pic>
        <p:nvPicPr>
          <p:cNvPr id="24" name="Imag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4830" y="2676299"/>
            <a:ext cx="606783" cy="786254"/>
          </a:xfrm>
          <a:prstGeom prst="rect">
            <a:avLst/>
          </a:prstGeom>
        </p:spPr>
      </p:pic>
      <p:pic>
        <p:nvPicPr>
          <p:cNvPr id="25" name="Picture 2" descr="RÃ©sultat de recherche d'images pour &quot;nichoir mÃ©sang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3713" y="5316840"/>
            <a:ext cx="486235" cy="547692"/>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3456" y="4341525"/>
            <a:ext cx="580338" cy="790461"/>
          </a:xfrm>
          <a:prstGeom prst="rect">
            <a:avLst/>
          </a:prstGeom>
        </p:spPr>
      </p:pic>
      <p:pic>
        <p:nvPicPr>
          <p:cNvPr id="27" name="Imag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7891" y="5316840"/>
            <a:ext cx="606783" cy="786254"/>
          </a:xfrm>
          <a:prstGeom prst="rect">
            <a:avLst/>
          </a:prstGeom>
        </p:spPr>
      </p:pic>
      <p:sp>
        <p:nvSpPr>
          <p:cNvPr id="34" name="Rectangle 33"/>
          <p:cNvSpPr/>
          <p:nvPr/>
        </p:nvSpPr>
        <p:spPr>
          <a:xfrm>
            <a:off x="459896" y="195234"/>
            <a:ext cx="7636934" cy="646331"/>
          </a:xfrm>
          <a:prstGeom prst="rect">
            <a:avLst/>
          </a:prstGeom>
        </p:spPr>
        <p:txBody>
          <a:bodyPr wrap="square">
            <a:spAutoFit/>
          </a:bodyPr>
          <a:lstStyle/>
          <a:p>
            <a:r>
              <a:rPr lang="fr-FR" dirty="0">
                <a:solidFill>
                  <a:schemeClr val="accent1">
                    <a:lumMod val="75000"/>
                  </a:schemeClr>
                </a:solidFill>
              </a:rPr>
              <a:t>&gt;mod.db1=</a:t>
            </a:r>
            <a:r>
              <a:rPr lang="fr-FR" dirty="0" err="1">
                <a:solidFill>
                  <a:schemeClr val="accent1">
                    <a:lumMod val="75000"/>
                  </a:schemeClr>
                </a:solidFill>
              </a:rPr>
              <a:t>lmer</a:t>
            </a:r>
            <a:r>
              <a:rPr lang="fr-FR" dirty="0">
                <a:solidFill>
                  <a:schemeClr val="accent1">
                    <a:lumMod val="75000"/>
                  </a:schemeClr>
                </a:solidFill>
              </a:rPr>
              <a:t>(</a:t>
            </a:r>
            <a:r>
              <a:rPr lang="fr-FR" dirty="0" err="1">
                <a:solidFill>
                  <a:schemeClr val="accent1">
                    <a:lumMod val="75000"/>
                  </a:schemeClr>
                </a:solidFill>
              </a:rPr>
              <a:t>date_debourrement~essence+diametre</a:t>
            </a:r>
            <a:r>
              <a:rPr lang="fr-FR" dirty="0">
                <a:solidFill>
                  <a:schemeClr val="accent1">
                    <a:lumMod val="75000"/>
                  </a:schemeClr>
                </a:solidFill>
              </a:rPr>
              <a:t>+(1|code_placette),data=</a:t>
            </a:r>
            <a:r>
              <a:rPr lang="fr-FR" dirty="0" err="1">
                <a:solidFill>
                  <a:schemeClr val="accent1">
                    <a:lumMod val="75000"/>
                  </a:schemeClr>
                </a:solidFill>
              </a:rPr>
              <a:t>d_pheno</a:t>
            </a:r>
            <a:r>
              <a:rPr lang="fr-FR" dirty="0">
                <a:solidFill>
                  <a:schemeClr val="accent1">
                    <a:lumMod val="75000"/>
                  </a:schemeClr>
                </a:solidFill>
              </a:rPr>
              <a:t>)</a:t>
            </a:r>
          </a:p>
        </p:txBody>
      </p:sp>
      <p:sp>
        <p:nvSpPr>
          <p:cNvPr id="2" name="Espace réservé du numéro de diapositive 1">
            <a:extLst>
              <a:ext uri="{FF2B5EF4-FFF2-40B4-BE49-F238E27FC236}">
                <a16:creationId xmlns:a16="http://schemas.microsoft.com/office/drawing/2014/main" id="{69825CCF-9C73-473F-A9CA-FA8A180BEAA7}"/>
              </a:ext>
            </a:extLst>
          </p:cNvPr>
          <p:cNvSpPr>
            <a:spLocks noGrp="1"/>
          </p:cNvSpPr>
          <p:nvPr>
            <p:ph type="sldNum" sz="quarter" idx="12"/>
          </p:nvPr>
        </p:nvSpPr>
        <p:spPr/>
        <p:txBody>
          <a:bodyPr/>
          <a:lstStyle/>
          <a:p>
            <a:fld id="{6697765D-F622-4BC4-AC55-80A3CC4A834C}" type="slidenum">
              <a:rPr lang="fr-FR" smtClean="0"/>
              <a:pPr/>
              <a:t>58</a:t>
            </a:fld>
            <a:endParaRPr lang="fr-FR"/>
          </a:p>
        </p:txBody>
      </p:sp>
    </p:spTree>
    <p:extLst>
      <p:ext uri="{BB962C8B-B14F-4D97-AF65-F5344CB8AC3E}">
        <p14:creationId xmlns:p14="http://schemas.microsoft.com/office/powerpoint/2010/main" val="4606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1940100" y="5632487"/>
            <a:ext cx="5250094" cy="738664"/>
          </a:xfrm>
          <a:prstGeom prst="rect">
            <a:avLst/>
          </a:prstGeom>
          <a:noFill/>
        </p:spPr>
        <p:txBody>
          <a:bodyPr wrap="square" rtlCol="0">
            <a:spAutoFit/>
          </a:bodyPr>
          <a:lstStyle/>
          <a:p>
            <a:r>
              <a:rPr lang="fr-FR" dirty="0"/>
              <a:t>Effet aléatoire « placette » </a:t>
            </a:r>
            <a:r>
              <a:rPr lang="fr-FR" sz="2400" dirty="0"/>
              <a:t>emboîté </a:t>
            </a:r>
            <a:r>
              <a:rPr lang="fr-FR" dirty="0"/>
              <a:t>dans un effet aléatoire parcelle</a:t>
            </a:r>
          </a:p>
        </p:txBody>
      </p:sp>
      <p:cxnSp>
        <p:nvCxnSpPr>
          <p:cNvPr id="8" name="Connecteur droit avec flèche 7"/>
          <p:cNvCxnSpPr/>
          <p:nvPr/>
        </p:nvCxnSpPr>
        <p:spPr>
          <a:xfrm flipV="1">
            <a:off x="760288" y="3061699"/>
            <a:ext cx="0" cy="225004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a:off x="760288" y="5310026"/>
            <a:ext cx="7089168" cy="3425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Forme libre 11"/>
          <p:cNvSpPr/>
          <p:nvPr/>
        </p:nvSpPr>
        <p:spPr>
          <a:xfrm>
            <a:off x="996593" y="4002215"/>
            <a:ext cx="2465798" cy="126842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orme libre 12"/>
          <p:cNvSpPr/>
          <p:nvPr/>
        </p:nvSpPr>
        <p:spPr>
          <a:xfrm>
            <a:off x="2229492" y="4002215"/>
            <a:ext cx="2465798" cy="126842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orme libre 13"/>
          <p:cNvSpPr/>
          <p:nvPr/>
        </p:nvSpPr>
        <p:spPr>
          <a:xfrm>
            <a:off x="1857909" y="4002215"/>
            <a:ext cx="2465798" cy="126842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orme libre 14"/>
          <p:cNvSpPr/>
          <p:nvPr/>
        </p:nvSpPr>
        <p:spPr>
          <a:xfrm>
            <a:off x="3616502" y="4024690"/>
            <a:ext cx="2465798" cy="126842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orme libre 15"/>
          <p:cNvSpPr/>
          <p:nvPr/>
        </p:nvSpPr>
        <p:spPr>
          <a:xfrm>
            <a:off x="4554020" y="3983594"/>
            <a:ext cx="2465798" cy="126842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orme libre 16"/>
          <p:cNvSpPr/>
          <p:nvPr/>
        </p:nvSpPr>
        <p:spPr>
          <a:xfrm>
            <a:off x="3770613" y="4003928"/>
            <a:ext cx="2465798" cy="126842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17"/>
          <p:cNvSpPr/>
          <p:nvPr/>
        </p:nvSpPr>
        <p:spPr>
          <a:xfrm>
            <a:off x="3923013" y="4053588"/>
            <a:ext cx="2465798" cy="126842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orme libre 18"/>
          <p:cNvSpPr/>
          <p:nvPr/>
        </p:nvSpPr>
        <p:spPr>
          <a:xfrm>
            <a:off x="4996664" y="4012382"/>
            <a:ext cx="2465798" cy="126842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orme libre 19"/>
          <p:cNvSpPr/>
          <p:nvPr/>
        </p:nvSpPr>
        <p:spPr>
          <a:xfrm>
            <a:off x="4565147" y="4065575"/>
            <a:ext cx="2465798" cy="126842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6" name="Groupe 25"/>
          <p:cNvGrpSpPr/>
          <p:nvPr/>
        </p:nvGrpSpPr>
        <p:grpSpPr>
          <a:xfrm>
            <a:off x="1022920" y="3173639"/>
            <a:ext cx="6463511" cy="2170638"/>
            <a:chOff x="1022920" y="3173639"/>
            <a:chExt cx="6463511" cy="2170638"/>
          </a:xfrm>
        </p:grpSpPr>
        <p:sp>
          <p:nvSpPr>
            <p:cNvPr id="21" name="Forme libre 20"/>
            <p:cNvSpPr/>
            <p:nvPr/>
          </p:nvSpPr>
          <p:spPr>
            <a:xfrm>
              <a:off x="4449561" y="3256908"/>
              <a:ext cx="3036870" cy="207323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38100">
              <a:solidFill>
                <a:schemeClr val="accent4">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orme libre 22"/>
            <p:cNvSpPr/>
            <p:nvPr/>
          </p:nvSpPr>
          <p:spPr>
            <a:xfrm>
              <a:off x="3528741" y="3271039"/>
              <a:ext cx="3036870" cy="207323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orme libre 23"/>
            <p:cNvSpPr/>
            <p:nvPr/>
          </p:nvSpPr>
          <p:spPr>
            <a:xfrm>
              <a:off x="1022920" y="3173639"/>
              <a:ext cx="3738719" cy="207323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3810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5" name="Forme libre 24"/>
          <p:cNvSpPr/>
          <p:nvPr/>
        </p:nvSpPr>
        <p:spPr>
          <a:xfrm>
            <a:off x="1002160" y="1385996"/>
            <a:ext cx="6590441" cy="3877582"/>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7" name="Imag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4006" y="5000220"/>
            <a:ext cx="227452" cy="309806"/>
          </a:xfrm>
          <a:prstGeom prst="rect">
            <a:avLst/>
          </a:prstGeom>
        </p:spPr>
      </p:pic>
      <p:pic>
        <p:nvPicPr>
          <p:cNvPr id="28" name="Imag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7312" y="5000869"/>
            <a:ext cx="216868" cy="281012"/>
          </a:xfrm>
          <a:prstGeom prst="rect">
            <a:avLst/>
          </a:prstGeom>
        </p:spPr>
      </p:pic>
      <p:pic>
        <p:nvPicPr>
          <p:cNvPr id="29" name="Imag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1863" y="4959170"/>
            <a:ext cx="227452" cy="309806"/>
          </a:xfrm>
          <a:prstGeom prst="rect">
            <a:avLst/>
          </a:prstGeom>
        </p:spPr>
      </p:pic>
      <p:pic>
        <p:nvPicPr>
          <p:cNvPr id="30" name="Imag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5169" y="4959819"/>
            <a:ext cx="216868" cy="281012"/>
          </a:xfrm>
          <a:prstGeom prst="rect">
            <a:avLst/>
          </a:prstGeom>
        </p:spPr>
      </p:pic>
      <p:pic>
        <p:nvPicPr>
          <p:cNvPr id="31" name="Imag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2391" y="4968377"/>
            <a:ext cx="227452" cy="309806"/>
          </a:xfrm>
          <a:prstGeom prst="rect">
            <a:avLst/>
          </a:prstGeom>
        </p:spPr>
      </p:pic>
      <p:pic>
        <p:nvPicPr>
          <p:cNvPr id="32" name="Imag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5697" y="4969026"/>
            <a:ext cx="216868" cy="281012"/>
          </a:xfrm>
          <a:prstGeom prst="rect">
            <a:avLst/>
          </a:prstGeom>
        </p:spPr>
      </p:pic>
      <p:pic>
        <p:nvPicPr>
          <p:cNvPr id="35" name="Imag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8047" y="4966929"/>
            <a:ext cx="227452" cy="309806"/>
          </a:xfrm>
          <a:prstGeom prst="rect">
            <a:avLst/>
          </a:prstGeom>
        </p:spPr>
      </p:pic>
      <p:pic>
        <p:nvPicPr>
          <p:cNvPr id="36" name="Imag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1353" y="4967578"/>
            <a:ext cx="216868" cy="281012"/>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955689" y="4977268"/>
            <a:ext cx="427366" cy="309806"/>
          </a:xfrm>
          <a:prstGeom prst="rect">
            <a:avLst/>
          </a:prstGeom>
        </p:spPr>
      </p:pic>
      <p:pic>
        <p:nvPicPr>
          <p:cNvPr id="38" name="Imag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98411" y="4977917"/>
            <a:ext cx="407479" cy="281012"/>
          </a:xfrm>
          <a:prstGeom prst="rect">
            <a:avLst/>
          </a:prstGeom>
        </p:spPr>
      </p:pic>
      <p:pic>
        <p:nvPicPr>
          <p:cNvPr id="39" name="Imag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6865" y="4964153"/>
            <a:ext cx="227452" cy="309806"/>
          </a:xfrm>
          <a:prstGeom prst="rect">
            <a:avLst/>
          </a:prstGeom>
        </p:spPr>
      </p:pic>
      <p:pic>
        <p:nvPicPr>
          <p:cNvPr id="40" name="Imag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0171" y="4964802"/>
            <a:ext cx="216868" cy="281012"/>
          </a:xfrm>
          <a:prstGeom prst="rect">
            <a:avLst/>
          </a:prstGeom>
        </p:spPr>
      </p:pic>
      <p:pic>
        <p:nvPicPr>
          <p:cNvPr id="41" name="Imag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93806" y="4963832"/>
            <a:ext cx="227452" cy="309806"/>
          </a:xfrm>
          <a:prstGeom prst="rect">
            <a:avLst/>
          </a:prstGeom>
        </p:spPr>
      </p:pic>
      <p:pic>
        <p:nvPicPr>
          <p:cNvPr id="42" name="Imag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7112" y="4964481"/>
            <a:ext cx="216868" cy="281012"/>
          </a:xfrm>
          <a:prstGeom prst="rect">
            <a:avLst/>
          </a:prstGeom>
        </p:spPr>
      </p:pic>
      <p:sp>
        <p:nvSpPr>
          <p:cNvPr id="7" name="ZoneTexte 6"/>
          <p:cNvSpPr txBox="1"/>
          <p:nvPr/>
        </p:nvSpPr>
        <p:spPr>
          <a:xfrm>
            <a:off x="5047176" y="1566333"/>
            <a:ext cx="977141" cy="369332"/>
          </a:xfrm>
          <a:prstGeom prst="rect">
            <a:avLst/>
          </a:prstGeom>
          <a:noFill/>
        </p:spPr>
        <p:txBody>
          <a:bodyPr wrap="square" rtlCol="0">
            <a:spAutoFit/>
          </a:bodyPr>
          <a:lstStyle/>
          <a:p>
            <a:r>
              <a:rPr lang="fr-FR" b="1" u="dottedHeavy" dirty="0"/>
              <a:t>forêt</a:t>
            </a:r>
          </a:p>
        </p:txBody>
      </p:sp>
      <p:sp>
        <p:nvSpPr>
          <p:cNvPr id="43" name="ZoneTexte 42"/>
          <p:cNvSpPr txBox="1"/>
          <p:nvPr/>
        </p:nvSpPr>
        <p:spPr>
          <a:xfrm>
            <a:off x="6258553" y="3073319"/>
            <a:ext cx="1575919" cy="369332"/>
          </a:xfrm>
          <a:prstGeom prst="rect">
            <a:avLst/>
          </a:prstGeom>
          <a:noFill/>
        </p:spPr>
        <p:txBody>
          <a:bodyPr wrap="square" rtlCol="0">
            <a:spAutoFit/>
          </a:bodyPr>
          <a:lstStyle/>
          <a:p>
            <a:r>
              <a:rPr lang="fr-FR" b="1" u="dashLong" dirty="0"/>
              <a:t>parcelle</a:t>
            </a:r>
          </a:p>
        </p:txBody>
      </p:sp>
      <p:sp>
        <p:nvSpPr>
          <p:cNvPr id="44" name="ZoneTexte 43"/>
          <p:cNvSpPr txBox="1"/>
          <p:nvPr/>
        </p:nvSpPr>
        <p:spPr>
          <a:xfrm>
            <a:off x="6583206" y="4024690"/>
            <a:ext cx="1575919" cy="369332"/>
          </a:xfrm>
          <a:prstGeom prst="rect">
            <a:avLst/>
          </a:prstGeom>
          <a:noFill/>
        </p:spPr>
        <p:txBody>
          <a:bodyPr wrap="square" rtlCol="0">
            <a:spAutoFit/>
          </a:bodyPr>
          <a:lstStyle/>
          <a:p>
            <a:r>
              <a:rPr lang="fr-FR" b="1" u="sng" dirty="0"/>
              <a:t>placette</a:t>
            </a:r>
          </a:p>
        </p:txBody>
      </p:sp>
      <p:sp>
        <p:nvSpPr>
          <p:cNvPr id="2" name="Espace réservé du numéro de diapositive 1">
            <a:extLst>
              <a:ext uri="{FF2B5EF4-FFF2-40B4-BE49-F238E27FC236}">
                <a16:creationId xmlns:a16="http://schemas.microsoft.com/office/drawing/2014/main" id="{DEFDC534-4872-45E0-B56E-4DA8128A147C}"/>
              </a:ext>
            </a:extLst>
          </p:cNvPr>
          <p:cNvSpPr>
            <a:spLocks noGrp="1"/>
          </p:cNvSpPr>
          <p:nvPr>
            <p:ph type="sldNum" sz="quarter" idx="12"/>
          </p:nvPr>
        </p:nvSpPr>
        <p:spPr/>
        <p:txBody>
          <a:bodyPr/>
          <a:lstStyle/>
          <a:p>
            <a:fld id="{6697765D-F622-4BC4-AC55-80A3CC4A834C}" type="slidenum">
              <a:rPr lang="fr-FR" smtClean="0"/>
              <a:pPr/>
              <a:t>59</a:t>
            </a:fld>
            <a:endParaRPr lang="fr-FR"/>
          </a:p>
        </p:txBody>
      </p:sp>
    </p:spTree>
    <p:extLst>
      <p:ext uri="{BB962C8B-B14F-4D97-AF65-F5344CB8AC3E}">
        <p14:creationId xmlns:p14="http://schemas.microsoft.com/office/powerpoint/2010/main" val="1199372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41DEB83-32A4-9296-E13C-643B9DD53230}"/>
              </a:ext>
            </a:extLst>
          </p:cNvPr>
          <p:cNvSpPr>
            <a:spLocks noGrp="1"/>
          </p:cNvSpPr>
          <p:nvPr>
            <p:ph type="sldNum" sz="quarter" idx="12"/>
          </p:nvPr>
        </p:nvSpPr>
        <p:spPr/>
        <p:txBody>
          <a:bodyPr/>
          <a:lstStyle/>
          <a:p>
            <a:fld id="{6697765D-F622-4BC4-AC55-80A3CC4A834C}" type="slidenum">
              <a:rPr lang="fr-FR" smtClean="0"/>
              <a:pPr/>
              <a:t>6</a:t>
            </a:fld>
            <a:endParaRPr lang="fr-FR"/>
          </a:p>
        </p:txBody>
      </p:sp>
      <p:sp>
        <p:nvSpPr>
          <p:cNvPr id="5" name="Titre 1">
            <a:extLst>
              <a:ext uri="{FF2B5EF4-FFF2-40B4-BE49-F238E27FC236}">
                <a16:creationId xmlns:a16="http://schemas.microsoft.com/office/drawing/2014/main" id="{7D3B6CD4-A3CF-57A2-5AC6-B2CE0D22BB8E}"/>
              </a:ext>
            </a:extLst>
          </p:cNvPr>
          <p:cNvSpPr>
            <a:spLocks noGrp="1"/>
          </p:cNvSpPr>
          <p:nvPr>
            <p:ph type="title"/>
          </p:nvPr>
        </p:nvSpPr>
        <p:spPr>
          <a:xfrm>
            <a:off x="292744" y="-136737"/>
            <a:ext cx="7886700" cy="994172"/>
          </a:xfrm>
        </p:spPr>
        <p:txBody>
          <a:bodyPr>
            <a:noAutofit/>
          </a:bodyPr>
          <a:lstStyle/>
          <a:p>
            <a:r>
              <a:rPr lang="fr-FR" sz="2800" dirty="0"/>
              <a:t>Pourquoi c’est problématique? </a:t>
            </a:r>
          </a:p>
        </p:txBody>
      </p:sp>
      <p:sp>
        <p:nvSpPr>
          <p:cNvPr id="6" name="Titre 1">
            <a:extLst>
              <a:ext uri="{FF2B5EF4-FFF2-40B4-BE49-F238E27FC236}">
                <a16:creationId xmlns:a16="http://schemas.microsoft.com/office/drawing/2014/main" id="{786A7F5E-4FEA-628E-9F83-2A3985EEFCF4}"/>
              </a:ext>
            </a:extLst>
          </p:cNvPr>
          <p:cNvSpPr txBox="1">
            <a:spLocks/>
          </p:cNvSpPr>
          <p:nvPr/>
        </p:nvSpPr>
        <p:spPr>
          <a:xfrm>
            <a:off x="2514600" y="577456"/>
            <a:ext cx="7886700" cy="9941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r>
              <a:rPr lang="fr-FR" sz="2800" dirty="0"/>
              <a:t>&gt; Prenons un exemple simulé</a:t>
            </a:r>
          </a:p>
        </p:txBody>
      </p:sp>
      <p:pic>
        <p:nvPicPr>
          <p:cNvPr id="8" name="Image 7">
            <a:extLst>
              <a:ext uri="{FF2B5EF4-FFF2-40B4-BE49-F238E27FC236}">
                <a16:creationId xmlns:a16="http://schemas.microsoft.com/office/drawing/2014/main" id="{16CD6ACA-B888-1609-794C-17CA44239AC7}"/>
              </a:ext>
            </a:extLst>
          </p:cNvPr>
          <p:cNvPicPr>
            <a:picLocks noChangeAspect="1"/>
          </p:cNvPicPr>
          <p:nvPr/>
        </p:nvPicPr>
        <p:blipFill>
          <a:blip r:embed="rId2"/>
          <a:stretch>
            <a:fillRect/>
          </a:stretch>
        </p:blipFill>
        <p:spPr>
          <a:xfrm>
            <a:off x="3286125" y="2720034"/>
            <a:ext cx="5857875" cy="3202103"/>
          </a:xfrm>
          <a:prstGeom prst="rect">
            <a:avLst/>
          </a:prstGeom>
        </p:spPr>
      </p:pic>
      <p:sp>
        <p:nvSpPr>
          <p:cNvPr id="10" name="ZoneTexte 9">
            <a:extLst>
              <a:ext uri="{FF2B5EF4-FFF2-40B4-BE49-F238E27FC236}">
                <a16:creationId xmlns:a16="http://schemas.microsoft.com/office/drawing/2014/main" id="{7422CFA9-2CC6-281A-90AD-BC0DB58F8A7D}"/>
              </a:ext>
            </a:extLst>
          </p:cNvPr>
          <p:cNvSpPr txBox="1"/>
          <p:nvPr/>
        </p:nvSpPr>
        <p:spPr>
          <a:xfrm>
            <a:off x="226069" y="1441350"/>
            <a:ext cx="3060056" cy="5632311"/>
          </a:xfrm>
          <a:prstGeom prst="rect">
            <a:avLst/>
          </a:prstGeom>
          <a:noFill/>
        </p:spPr>
        <p:txBody>
          <a:bodyPr wrap="square">
            <a:spAutoFit/>
          </a:bodyPr>
          <a:lstStyle/>
          <a:p>
            <a:pPr marL="285750" indent="-285750">
              <a:buFont typeface="Wingdings" panose="05000000000000000000" pitchFamily="2" charset="2"/>
              <a:buChar char="Ø"/>
            </a:pPr>
            <a:r>
              <a:rPr lang="fr-FR" sz="1800" dirty="0"/>
              <a:t>Disons qu’on s’intéresse à la relation entre concentration phytoplanctonique et profondeur.</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sz="1800" dirty="0"/>
              <a:t>Dans chaque bloc, on tire aléatoirement 30 points de mesure</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sz="1800" dirty="0"/>
              <a:t>A chaque point, on assigne aléatoirement une profondeur qu’il faudra échantillonner</a:t>
            </a:r>
          </a:p>
          <a:p>
            <a:pPr marL="285750" indent="-285750">
              <a:buFont typeface="Wingdings" panose="05000000000000000000" pitchFamily="2" charset="2"/>
              <a:buChar char="Ø"/>
            </a:pPr>
            <a:endParaRPr lang="fr-FR" sz="1800" dirty="0"/>
          </a:p>
          <a:p>
            <a:pPr marL="285750" indent="-285750">
              <a:buFont typeface="Wingdings" panose="05000000000000000000" pitchFamily="2" charset="2"/>
              <a:buChar char="Ø"/>
            </a:pPr>
            <a:r>
              <a:rPr lang="fr-FR" dirty="0"/>
              <a:t>On échantillonne la même gamme de profondeur dans tous les blocs</a:t>
            </a:r>
            <a:endParaRPr lang="fr-FR" sz="1800" dirty="0"/>
          </a:p>
          <a:p>
            <a:pPr marL="285750" indent="-285750">
              <a:buFont typeface="Wingdings" panose="05000000000000000000" pitchFamily="2" charset="2"/>
              <a:buChar char="Ø"/>
            </a:pPr>
            <a:endParaRPr lang="fr-FR" sz="1800" dirty="0"/>
          </a:p>
        </p:txBody>
      </p:sp>
    </p:spTree>
    <p:extLst>
      <p:ext uri="{BB962C8B-B14F-4D97-AF65-F5344CB8AC3E}">
        <p14:creationId xmlns:p14="http://schemas.microsoft.com/office/powerpoint/2010/main" val="41858438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p:cNvSpPr txBox="1"/>
              <p:nvPr/>
            </p:nvSpPr>
            <p:spPr>
              <a:xfrm>
                <a:off x="4615568" y="3939123"/>
                <a:ext cx="11050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rPr>
                          </m:ctrlPr>
                        </m:sSubPr>
                        <m:e>
                          <m:r>
                            <a:rPr lang="fr-FR" sz="1600" b="0" i="1" smtClean="0">
                              <a:latin typeface="Cambria Math" panose="02040503050406030204" pitchFamily="18" charset="0"/>
                            </a:rPr>
                            <m:t>𝐷</m:t>
                          </m:r>
                        </m:e>
                        <m:sub>
                          <m:r>
                            <a:rPr lang="fr-FR" sz="1600" b="0" i="1" smtClean="0">
                              <a:latin typeface="Cambria Math" panose="02040503050406030204" pitchFamily="18" charset="0"/>
                            </a:rPr>
                            <m:t>𝑖</m:t>
                          </m:r>
                        </m:sub>
                      </m:sSub>
                      <m:r>
                        <a:rPr lang="fr-FR" sz="1600" b="0" i="1" smtClean="0">
                          <a:latin typeface="Cambria Math" panose="02040503050406030204" pitchFamily="18" charset="0"/>
                        </a:rPr>
                        <m:t>~</m:t>
                      </m:r>
                      <m:r>
                        <a:rPr lang="fr-FR" sz="1600" b="0" i="1" smtClean="0">
                          <a:latin typeface="Cambria Math" panose="02040503050406030204" pitchFamily="18" charset="0"/>
                        </a:rPr>
                        <m:t>𝑁</m:t>
                      </m:r>
                      <m:d>
                        <m:dPr>
                          <m:ctrlPr>
                            <a:rPr lang="fr-FR" sz="1600" b="0" i="1" smtClean="0">
                              <a:latin typeface="Cambria Math" panose="02040503050406030204" pitchFamily="18" charset="0"/>
                            </a:rPr>
                          </m:ctrlPr>
                        </m:dPr>
                        <m:e>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𝜇</m:t>
                              </m:r>
                            </m:e>
                            <m:sub>
                              <m:r>
                                <a:rPr lang="fr-FR" sz="1600" b="0" i="1" smtClean="0">
                                  <a:latin typeface="Cambria Math" panose="02040503050406030204" pitchFamily="18" charset="0"/>
                                </a:rPr>
                                <m:t>𝑖</m:t>
                              </m:r>
                            </m:sub>
                          </m:sSub>
                          <m:r>
                            <a:rPr lang="fr-FR" sz="1600" b="0" i="1" smtClean="0">
                              <a:latin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𝜎</m:t>
                          </m:r>
                        </m:e>
                      </m:d>
                    </m:oMath>
                  </m:oMathPara>
                </a14:m>
                <a:endParaRPr lang="fr-FR" sz="1600" dirty="0"/>
              </a:p>
            </p:txBody>
          </p:sp>
        </mc:Choice>
        <mc:Fallback xmlns="">
          <p:sp>
            <p:nvSpPr>
              <p:cNvPr id="4" name="ZoneTexte 3"/>
              <p:cNvSpPr txBox="1">
                <a:spLocks noRot="1" noChangeAspect="1" noMove="1" noResize="1" noEditPoints="1" noAdjustHandles="1" noChangeArrowheads="1" noChangeShapeType="1" noTextEdit="1"/>
              </p:cNvSpPr>
              <p:nvPr/>
            </p:nvSpPr>
            <p:spPr>
              <a:xfrm>
                <a:off x="4615568" y="3939123"/>
                <a:ext cx="1105046" cy="246221"/>
              </a:xfrm>
              <a:prstGeom prst="rect">
                <a:avLst/>
              </a:prstGeom>
              <a:blipFill rotWithShape="0">
                <a:blip r:embed="rId2"/>
                <a:stretch>
                  <a:fillRect l="-3315" b="-243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514848" y="3414132"/>
                <a:ext cx="3951338" cy="3622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𝜇</m:t>
                          </m:r>
                        </m:e>
                        <m:sub>
                          <m:r>
                            <a:rPr lang="fr-FR" sz="1600" i="1">
                              <a:latin typeface="Cambria Math" panose="02040503050406030204" pitchFamily="18" charset="0"/>
                            </a:rPr>
                            <m:t>𝑖</m:t>
                          </m:r>
                        </m:sub>
                      </m:sSub>
                      <m:r>
                        <a:rPr lang="fr-FR" sz="1600" b="0" i="1" smtClean="0">
                          <a:latin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𝛼</m:t>
                      </m:r>
                      <m:r>
                        <a:rPr lang="fr-FR" sz="1600" b="0" i="1" smtClean="0">
                          <a:latin typeface="Cambria Math" panose="02040503050406030204" pitchFamily="18" charset="0"/>
                          <a:ea typeface="Cambria Math" panose="02040503050406030204" pitchFamily="18" charset="0"/>
                        </a:rPr>
                        <m:t>+ </m:t>
                      </m:r>
                      <m:sSub>
                        <m:sSubPr>
                          <m:ctrlPr>
                            <a:rPr lang="fr-FR" sz="1600" b="0" i="1" smtClean="0">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𝛽</m:t>
                          </m:r>
                        </m:e>
                        <m:sub>
                          <m:r>
                            <a:rPr lang="fr-FR" sz="1600" b="0" i="1" smtClean="0">
                              <a:latin typeface="Cambria Math" panose="02040503050406030204" pitchFamily="18" charset="0"/>
                              <a:ea typeface="Cambria Math" panose="02040503050406030204" pitchFamily="18" charset="0"/>
                            </a:rPr>
                            <m:t>𝑒𝑠𝑠𝑒𝑛𝑐𝑒</m:t>
                          </m:r>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𝑖</m:t>
                          </m:r>
                          <m:r>
                            <a:rPr lang="fr-FR" sz="1600" b="0" i="1" smtClean="0">
                              <a:latin typeface="Cambria Math" panose="02040503050406030204" pitchFamily="18" charset="0"/>
                              <a:ea typeface="Cambria Math" panose="02040503050406030204" pitchFamily="18" charset="0"/>
                            </a:rPr>
                            <m:t>)</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𝛾</m:t>
                      </m:r>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𝑑𝑖𝑎𝑚𝑒𝑡𝑟𝑒</m:t>
                          </m:r>
                        </m:e>
                        <m:sub>
                          <m:r>
                            <a:rPr lang="fr-FR" sz="1600" b="0" i="1" smtClean="0">
                              <a:latin typeface="Cambria Math" panose="02040503050406030204" pitchFamily="18" charset="0"/>
                              <a:ea typeface="Cambria Math" panose="02040503050406030204" pitchFamily="18" charset="0"/>
                            </a:rPr>
                            <m:t>𝑖</m:t>
                          </m:r>
                        </m:sub>
                      </m:sSub>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𝜀</m:t>
                          </m:r>
                        </m:e>
                        <m:sub>
                          <m:r>
                            <a:rPr lang="fr-FR" sz="1600" b="0" i="1" smtClean="0">
                              <a:latin typeface="Cambria Math" panose="02040503050406030204" pitchFamily="18" charset="0"/>
                              <a:ea typeface="Cambria Math" panose="02040503050406030204" pitchFamily="18" charset="0"/>
                            </a:rPr>
                            <m:t>𝑖</m:t>
                          </m:r>
                        </m:sub>
                      </m:sSub>
                    </m:oMath>
                  </m:oMathPara>
                </a14:m>
                <a:endParaRPr lang="fr-FR" sz="1600" dirty="0"/>
              </a:p>
            </p:txBody>
          </p:sp>
        </mc:Choice>
        <mc:Fallback xmlns="">
          <p:sp>
            <p:nvSpPr>
              <p:cNvPr id="5" name="Rectangle 4"/>
              <p:cNvSpPr>
                <a:spLocks noRot="1" noChangeAspect="1" noMove="1" noResize="1" noEditPoints="1" noAdjustHandles="1" noChangeArrowheads="1" noChangeShapeType="1" noTextEdit="1"/>
              </p:cNvSpPr>
              <p:nvPr/>
            </p:nvSpPr>
            <p:spPr>
              <a:xfrm>
                <a:off x="4514848" y="3414132"/>
                <a:ext cx="3951338" cy="362279"/>
              </a:xfrm>
              <a:prstGeom prst="rect">
                <a:avLst/>
              </a:prstGeom>
              <a:blipFill rotWithShape="0">
                <a:blip r:embed="rId3"/>
                <a:stretch>
                  <a:fillRect b="-678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376589" y="1850642"/>
                <a:ext cx="1427249" cy="358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𝜃</m:t>
                          </m:r>
                        </m:e>
                        <m:sub>
                          <m:r>
                            <a:rPr lang="fr-FR" sz="1600" i="1">
                              <a:latin typeface="Cambria Math" panose="02040503050406030204" pitchFamily="18" charset="0"/>
                              <a:ea typeface="Cambria Math" panose="02040503050406030204" pitchFamily="18" charset="0"/>
                            </a:rPr>
                            <m:t>𝑗</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𝑁</m:t>
                      </m:r>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𝜃</m:t>
                          </m:r>
                          <m:r>
                            <a:rPr lang="fr-FR" sz="1600" b="0" i="1" smtClean="0">
                              <a:latin typeface="Cambria Math" panose="02040503050406030204" pitchFamily="18" charset="0"/>
                              <a:ea typeface="Cambria Math" panose="02040503050406030204" pitchFamily="18" charset="0"/>
                            </a:rPr>
                            <m:t>′</m:t>
                          </m:r>
                        </m:e>
                        <m:sub>
                          <m:r>
                            <a:rPr lang="fr-FR" sz="1600" b="0" i="1" smtClean="0">
                              <a:latin typeface="Cambria Math" panose="02040503050406030204" pitchFamily="18" charset="0"/>
                              <a:ea typeface="Cambria Math" panose="02040503050406030204" pitchFamily="18" charset="0"/>
                            </a:rPr>
                            <m:t>𝑘</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𝜑</m:t>
                      </m:r>
                      <m:r>
                        <a:rPr lang="fr-FR" sz="1600" b="0" i="1" smtClean="0">
                          <a:latin typeface="Cambria Math" panose="02040503050406030204" pitchFamily="18" charset="0"/>
                          <a:ea typeface="Cambria Math" panose="02040503050406030204" pitchFamily="18" charset="0"/>
                        </a:rPr>
                        <m:t>′)</m:t>
                      </m:r>
                    </m:oMath>
                  </m:oMathPara>
                </a14:m>
                <a:endParaRPr lang="fr-FR" sz="1600" dirty="0"/>
              </a:p>
            </p:txBody>
          </p:sp>
        </mc:Choice>
        <mc:Fallback xmlns="">
          <p:sp>
            <p:nvSpPr>
              <p:cNvPr id="6" name="Rectangle 5"/>
              <p:cNvSpPr>
                <a:spLocks noRot="1" noChangeAspect="1" noMove="1" noResize="1" noEditPoints="1" noAdjustHandles="1" noChangeArrowheads="1" noChangeShapeType="1" noTextEdit="1"/>
              </p:cNvSpPr>
              <p:nvPr/>
            </p:nvSpPr>
            <p:spPr>
              <a:xfrm>
                <a:off x="4376589" y="1850642"/>
                <a:ext cx="1427249" cy="358368"/>
              </a:xfrm>
              <a:prstGeom prst="rect">
                <a:avLst/>
              </a:prstGeom>
              <a:blipFill rotWithShape="0">
                <a:blip r:embed="rId4"/>
                <a:stretch>
                  <a:fillRect b="-8621"/>
                </a:stretch>
              </a:blipFill>
            </p:spPr>
            <p:txBody>
              <a:bodyPr/>
              <a:lstStyle/>
              <a:p>
                <a:r>
                  <a:rPr lang="fr-FR">
                    <a:noFill/>
                  </a:rPr>
                  <a:t> </a:t>
                </a:r>
              </a:p>
            </p:txBody>
          </p:sp>
        </mc:Fallback>
      </mc:AlternateContent>
      <p:sp>
        <p:nvSpPr>
          <p:cNvPr id="7" name="Rectangle 6"/>
          <p:cNvSpPr/>
          <p:nvPr/>
        </p:nvSpPr>
        <p:spPr>
          <a:xfrm>
            <a:off x="1352368" y="325377"/>
            <a:ext cx="6597969" cy="646331"/>
          </a:xfrm>
          <a:prstGeom prst="rect">
            <a:avLst/>
          </a:prstGeom>
        </p:spPr>
        <p:txBody>
          <a:bodyPr wrap="square">
            <a:spAutoFit/>
          </a:bodyPr>
          <a:lstStyle/>
          <a:p>
            <a:r>
              <a:rPr lang="fr-FR" dirty="0">
                <a:solidFill>
                  <a:schemeClr val="accent1">
                    <a:lumMod val="75000"/>
                  </a:schemeClr>
                </a:solidFill>
              </a:rPr>
              <a:t>&gt;mod.db2=</a:t>
            </a:r>
            <a:r>
              <a:rPr lang="fr-FR" dirty="0" err="1">
                <a:solidFill>
                  <a:schemeClr val="accent1">
                    <a:lumMod val="75000"/>
                  </a:schemeClr>
                </a:solidFill>
              </a:rPr>
              <a:t>lmer</a:t>
            </a:r>
            <a:r>
              <a:rPr lang="fr-FR" dirty="0">
                <a:solidFill>
                  <a:schemeClr val="accent1">
                    <a:lumMod val="75000"/>
                  </a:schemeClr>
                </a:solidFill>
              </a:rPr>
              <a:t>(</a:t>
            </a:r>
            <a:r>
              <a:rPr lang="fr-FR" dirty="0" err="1">
                <a:solidFill>
                  <a:schemeClr val="accent1">
                    <a:lumMod val="75000"/>
                  </a:schemeClr>
                </a:solidFill>
              </a:rPr>
              <a:t>date_debourrement~essence+diametre</a:t>
            </a:r>
            <a:endParaRPr lang="fr-FR" dirty="0">
              <a:solidFill>
                <a:schemeClr val="accent1">
                  <a:lumMod val="75000"/>
                </a:schemeClr>
              </a:solidFill>
            </a:endParaRPr>
          </a:p>
          <a:p>
            <a:r>
              <a:rPr lang="fr-FR" dirty="0">
                <a:solidFill>
                  <a:schemeClr val="accent1">
                    <a:lumMod val="75000"/>
                  </a:schemeClr>
                </a:solidFill>
              </a:rPr>
              <a:t>+(1|code_parcelle/</a:t>
            </a:r>
            <a:r>
              <a:rPr lang="fr-FR" dirty="0" err="1">
                <a:solidFill>
                  <a:schemeClr val="accent1">
                    <a:lumMod val="75000"/>
                  </a:schemeClr>
                </a:solidFill>
              </a:rPr>
              <a:t>code_placette</a:t>
            </a:r>
            <a:r>
              <a:rPr lang="fr-FR" dirty="0">
                <a:solidFill>
                  <a:schemeClr val="accent1">
                    <a:lumMod val="75000"/>
                  </a:schemeClr>
                </a:solidFill>
              </a:rPr>
              <a:t>),data=</a:t>
            </a:r>
            <a:r>
              <a:rPr lang="fr-FR" dirty="0" err="1">
                <a:solidFill>
                  <a:schemeClr val="accent1">
                    <a:lumMod val="75000"/>
                  </a:schemeClr>
                </a:solidFill>
              </a:rPr>
              <a:t>d_pheno</a:t>
            </a:r>
            <a:r>
              <a:rPr lang="fr-FR" dirty="0">
                <a:solidFill>
                  <a:schemeClr val="accent1">
                    <a:lumMod val="75000"/>
                  </a:schemeClr>
                </a:solidFill>
              </a:rPr>
              <a:t>)</a:t>
            </a:r>
          </a:p>
        </p:txBody>
      </p:sp>
      <mc:AlternateContent xmlns:mc="http://schemas.openxmlformats.org/markup-compatibility/2006" xmlns:a14="http://schemas.microsoft.com/office/drawing/2010/main">
        <mc:Choice Requires="a14">
          <p:sp>
            <p:nvSpPr>
              <p:cNvPr id="9" name="Rectangle 8"/>
              <p:cNvSpPr/>
              <p:nvPr/>
            </p:nvSpPr>
            <p:spPr>
              <a:xfrm>
                <a:off x="3159204" y="1204355"/>
                <a:ext cx="127349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ea typeface="Cambria Math" panose="02040503050406030204" pitchFamily="18" charset="0"/>
                            </a:rPr>
                          </m:ctrlPr>
                        </m:sSubPr>
                        <m:e>
                          <m:r>
                            <a:rPr lang="fr-FR" sz="1600" i="1" smtClean="0">
                              <a:latin typeface="Cambria Math" panose="02040503050406030204" pitchFamily="18" charset="0"/>
                              <a:ea typeface="Cambria Math" panose="02040503050406030204" pitchFamily="18" charset="0"/>
                            </a:rPr>
                            <m:t>𝜃</m:t>
                          </m:r>
                          <m:r>
                            <a:rPr lang="fr-FR" sz="1600" b="0" i="1" smtClean="0">
                              <a:latin typeface="Cambria Math" panose="02040503050406030204" pitchFamily="18" charset="0"/>
                              <a:ea typeface="Cambria Math" panose="02040503050406030204" pitchFamily="18" charset="0"/>
                            </a:rPr>
                            <m:t>′</m:t>
                          </m:r>
                        </m:e>
                        <m:sub>
                          <m:r>
                            <a:rPr lang="fr-FR" sz="1600" b="0" i="1" smtClean="0">
                              <a:latin typeface="Cambria Math" panose="02040503050406030204" pitchFamily="18" charset="0"/>
                              <a:ea typeface="Cambria Math" panose="02040503050406030204" pitchFamily="18" charset="0"/>
                            </a:rPr>
                            <m:t>𝑘</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𝑁</m:t>
                      </m:r>
                      <m:r>
                        <a:rPr lang="fr-FR" sz="1600" b="0" i="1" smtClean="0">
                          <a:latin typeface="Cambria Math" panose="02040503050406030204" pitchFamily="18" charset="0"/>
                          <a:ea typeface="Cambria Math" panose="02040503050406030204" pitchFamily="18" charset="0"/>
                        </a:rPr>
                        <m:t>(0,</m:t>
                      </m:r>
                      <m:r>
                        <a:rPr lang="fr-FR" sz="1600" b="0" i="1" smtClean="0">
                          <a:latin typeface="Cambria Math" panose="02040503050406030204" pitchFamily="18" charset="0"/>
                          <a:ea typeface="Cambria Math" panose="02040503050406030204" pitchFamily="18" charset="0"/>
                        </a:rPr>
                        <m:t>𝜏</m:t>
                      </m:r>
                      <m:r>
                        <a:rPr lang="fr-FR" sz="1600" b="0" i="1" smtClean="0">
                          <a:latin typeface="Cambria Math" panose="02040503050406030204" pitchFamily="18" charset="0"/>
                          <a:ea typeface="Cambria Math" panose="02040503050406030204" pitchFamily="18" charset="0"/>
                        </a:rPr>
                        <m:t>)</m:t>
                      </m:r>
                    </m:oMath>
                  </m:oMathPara>
                </a14:m>
                <a:endParaRPr lang="fr-FR" sz="1600" dirty="0"/>
              </a:p>
            </p:txBody>
          </p:sp>
        </mc:Choice>
        <mc:Fallback xmlns="">
          <p:sp>
            <p:nvSpPr>
              <p:cNvPr id="9" name="Rectangle 8"/>
              <p:cNvSpPr>
                <a:spLocks noRot="1" noChangeAspect="1" noMove="1" noResize="1" noEditPoints="1" noAdjustHandles="1" noChangeArrowheads="1" noChangeShapeType="1" noTextEdit="1"/>
              </p:cNvSpPr>
              <p:nvPr/>
            </p:nvSpPr>
            <p:spPr>
              <a:xfrm>
                <a:off x="3159204" y="1204355"/>
                <a:ext cx="1273490" cy="338554"/>
              </a:xfrm>
              <a:prstGeom prst="rect">
                <a:avLst/>
              </a:prstGeom>
              <a:blipFill rotWithShape="0">
                <a:blip r:embed="rId5"/>
                <a:stretch>
                  <a:fillRect b="-14545"/>
                </a:stretch>
              </a:blipFill>
            </p:spPr>
            <p:txBody>
              <a:bodyPr/>
              <a:lstStyle/>
              <a:p>
                <a:r>
                  <a:rPr lang="fr-FR">
                    <a:noFill/>
                  </a:rPr>
                  <a:t> </a:t>
                </a:r>
              </a:p>
            </p:txBody>
          </p:sp>
        </mc:Fallback>
      </mc:AlternateContent>
      <p:pic>
        <p:nvPicPr>
          <p:cNvPr id="10" name="Imag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8827" y="1907219"/>
            <a:ext cx="4344402" cy="2370317"/>
          </a:xfrm>
          <a:prstGeom prst="rect">
            <a:avLst/>
          </a:prstGeom>
        </p:spPr>
      </p:pic>
      <p:sp>
        <p:nvSpPr>
          <p:cNvPr id="11" name="Rectangle 10"/>
          <p:cNvSpPr/>
          <p:nvPr/>
        </p:nvSpPr>
        <p:spPr>
          <a:xfrm>
            <a:off x="8033828" y="3408932"/>
            <a:ext cx="443977" cy="44340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Arc 11"/>
          <p:cNvSpPr/>
          <p:nvPr/>
        </p:nvSpPr>
        <p:spPr>
          <a:xfrm rot="19381825">
            <a:off x="5713378" y="2782054"/>
            <a:ext cx="2184400" cy="2400529"/>
          </a:xfrm>
          <a:prstGeom prst="arc">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Arc 12"/>
          <p:cNvSpPr/>
          <p:nvPr/>
        </p:nvSpPr>
        <p:spPr>
          <a:xfrm rot="2135044">
            <a:off x="4872407" y="2024728"/>
            <a:ext cx="1065244" cy="1224615"/>
          </a:xfrm>
          <a:prstGeom prst="arc">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ZoneTexte 13"/>
          <p:cNvSpPr txBox="1"/>
          <p:nvPr/>
        </p:nvSpPr>
        <p:spPr>
          <a:xfrm>
            <a:off x="760961" y="5029041"/>
            <a:ext cx="8160166" cy="1231106"/>
          </a:xfrm>
          <a:prstGeom prst="rect">
            <a:avLst/>
          </a:prstGeom>
          <a:noFill/>
        </p:spPr>
        <p:txBody>
          <a:bodyPr wrap="square" rtlCol="0">
            <a:spAutoFit/>
          </a:bodyPr>
          <a:lstStyle/>
          <a:p>
            <a:r>
              <a:rPr lang="fr-FR" dirty="0"/>
              <a:t>Effets hiérarchiques </a:t>
            </a:r>
            <a:r>
              <a:rPr lang="fr-FR" b="1" u="sng" dirty="0"/>
              <a:t>emboîtés</a:t>
            </a:r>
            <a:r>
              <a:rPr lang="fr-FR" dirty="0"/>
              <a:t> : </a:t>
            </a:r>
          </a:p>
          <a:p>
            <a:r>
              <a:rPr lang="fr-FR" dirty="0"/>
              <a:t>Plusieurs strates d’échantillonnage se superposent</a:t>
            </a:r>
          </a:p>
          <a:p>
            <a:r>
              <a:rPr lang="fr-FR" dirty="0"/>
              <a:t>On représente cette </a:t>
            </a:r>
            <a:r>
              <a:rPr lang="fr-FR" sz="2000" b="1" u="sng" dirty="0"/>
              <a:t>stratification</a:t>
            </a:r>
            <a:r>
              <a:rPr lang="fr-FR" sz="2000" dirty="0"/>
              <a:t> </a:t>
            </a:r>
            <a:r>
              <a:rPr lang="fr-FR" dirty="0"/>
              <a:t>en niveaux d’effets aléatoires</a:t>
            </a:r>
          </a:p>
          <a:p>
            <a:r>
              <a:rPr lang="fr-FR" dirty="0"/>
              <a:t>A chaque strate, on estime une variation intra/inter strate</a:t>
            </a:r>
          </a:p>
        </p:txBody>
      </p:sp>
      <mc:AlternateContent xmlns:mc="http://schemas.openxmlformats.org/markup-compatibility/2006" xmlns:a14="http://schemas.microsoft.com/office/drawing/2010/main">
        <mc:Choice Requires="a14">
          <p:sp>
            <p:nvSpPr>
              <p:cNvPr id="15" name="Rectangle 14"/>
              <p:cNvSpPr/>
              <p:nvPr/>
            </p:nvSpPr>
            <p:spPr>
              <a:xfrm>
                <a:off x="4615568" y="2881082"/>
                <a:ext cx="1262140" cy="358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𝜀</m:t>
                          </m:r>
                        </m:e>
                        <m:sub>
                          <m:r>
                            <a:rPr lang="fr-FR" sz="1600" b="0" i="1" smtClean="0">
                              <a:latin typeface="Cambria Math" panose="02040503050406030204" pitchFamily="18" charset="0"/>
                              <a:ea typeface="Cambria Math" panose="02040503050406030204" pitchFamily="18" charset="0"/>
                            </a:rPr>
                            <m:t>𝑖</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𝑁</m:t>
                      </m:r>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𝜃</m:t>
                          </m:r>
                        </m:e>
                        <m:sub>
                          <m:r>
                            <a:rPr lang="fr-FR" sz="1600" b="0" i="1" smtClean="0">
                              <a:latin typeface="Cambria Math" panose="02040503050406030204" pitchFamily="18" charset="0"/>
                              <a:ea typeface="Cambria Math" panose="02040503050406030204" pitchFamily="18" charset="0"/>
                            </a:rPr>
                            <m:t>𝑗</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𝜑</m:t>
                      </m:r>
                      <m:r>
                        <a:rPr lang="fr-FR" sz="1600" b="0" i="1" smtClean="0">
                          <a:latin typeface="Cambria Math" panose="02040503050406030204" pitchFamily="18" charset="0"/>
                          <a:ea typeface="Cambria Math" panose="02040503050406030204" pitchFamily="18" charset="0"/>
                        </a:rPr>
                        <m:t>)</m:t>
                      </m:r>
                    </m:oMath>
                  </m:oMathPara>
                </a14:m>
                <a:endParaRPr lang="fr-FR" sz="1600" dirty="0"/>
              </a:p>
            </p:txBody>
          </p:sp>
        </mc:Choice>
        <mc:Fallback xmlns="">
          <p:sp>
            <p:nvSpPr>
              <p:cNvPr id="15" name="Rectangle 14"/>
              <p:cNvSpPr>
                <a:spLocks noRot="1" noChangeAspect="1" noMove="1" noResize="1" noEditPoints="1" noAdjustHandles="1" noChangeArrowheads="1" noChangeShapeType="1" noTextEdit="1"/>
              </p:cNvSpPr>
              <p:nvPr/>
            </p:nvSpPr>
            <p:spPr>
              <a:xfrm>
                <a:off x="4615568" y="2881082"/>
                <a:ext cx="1262140" cy="358368"/>
              </a:xfrm>
              <a:prstGeom prst="rect">
                <a:avLst/>
              </a:prstGeom>
              <a:blipFill rotWithShape="0">
                <a:blip r:embed="rId7"/>
                <a:stretch>
                  <a:fillRect b="-8621"/>
                </a:stretch>
              </a:blipFill>
            </p:spPr>
            <p:txBody>
              <a:bodyPr/>
              <a:lstStyle/>
              <a:p>
                <a:r>
                  <a:rPr lang="fr-FR">
                    <a:noFill/>
                  </a:rPr>
                  <a:t> </a:t>
                </a:r>
              </a:p>
            </p:txBody>
          </p:sp>
        </mc:Fallback>
      </mc:AlternateContent>
      <p:sp>
        <p:nvSpPr>
          <p:cNvPr id="16" name="Arc 15"/>
          <p:cNvSpPr/>
          <p:nvPr/>
        </p:nvSpPr>
        <p:spPr>
          <a:xfrm rot="20417592">
            <a:off x="4082943" y="1435494"/>
            <a:ext cx="1065244" cy="1224615"/>
          </a:xfrm>
          <a:prstGeom prst="arc">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 name="ZoneTexte 1"/>
          <p:cNvSpPr txBox="1"/>
          <p:nvPr/>
        </p:nvSpPr>
        <p:spPr>
          <a:xfrm>
            <a:off x="8047682" y="2882088"/>
            <a:ext cx="988291" cy="369332"/>
          </a:xfrm>
          <a:prstGeom prst="rect">
            <a:avLst/>
          </a:prstGeom>
          <a:noFill/>
        </p:spPr>
        <p:txBody>
          <a:bodyPr wrap="square" rtlCol="0">
            <a:spAutoFit/>
          </a:bodyPr>
          <a:lstStyle/>
          <a:p>
            <a:r>
              <a:rPr lang="fr-FR" i="1" dirty="0"/>
              <a:t>i arbres</a:t>
            </a:r>
          </a:p>
        </p:txBody>
      </p:sp>
      <p:sp>
        <p:nvSpPr>
          <p:cNvPr id="17" name="ZoneTexte 16"/>
          <p:cNvSpPr txBox="1"/>
          <p:nvPr/>
        </p:nvSpPr>
        <p:spPr>
          <a:xfrm>
            <a:off x="6980343" y="2484382"/>
            <a:ext cx="1561484" cy="369332"/>
          </a:xfrm>
          <a:prstGeom prst="rect">
            <a:avLst/>
          </a:prstGeom>
          <a:noFill/>
        </p:spPr>
        <p:txBody>
          <a:bodyPr wrap="square" rtlCol="0">
            <a:spAutoFit/>
          </a:bodyPr>
          <a:lstStyle/>
          <a:p>
            <a:r>
              <a:rPr lang="fr-FR" i="1" dirty="0"/>
              <a:t>j placettes</a:t>
            </a:r>
          </a:p>
        </p:txBody>
      </p:sp>
      <p:sp>
        <p:nvSpPr>
          <p:cNvPr id="18" name="ZoneTexte 17"/>
          <p:cNvSpPr txBox="1"/>
          <p:nvPr/>
        </p:nvSpPr>
        <p:spPr>
          <a:xfrm>
            <a:off x="5961983" y="2074101"/>
            <a:ext cx="1561484" cy="369332"/>
          </a:xfrm>
          <a:prstGeom prst="rect">
            <a:avLst/>
          </a:prstGeom>
          <a:noFill/>
        </p:spPr>
        <p:txBody>
          <a:bodyPr wrap="square" rtlCol="0">
            <a:spAutoFit/>
          </a:bodyPr>
          <a:lstStyle/>
          <a:p>
            <a:r>
              <a:rPr lang="fr-FR" i="1" dirty="0"/>
              <a:t>k parcelles</a:t>
            </a:r>
          </a:p>
        </p:txBody>
      </p:sp>
      <p:sp>
        <p:nvSpPr>
          <p:cNvPr id="19" name="ZoneTexte 18"/>
          <p:cNvSpPr txBox="1"/>
          <p:nvPr/>
        </p:nvSpPr>
        <p:spPr>
          <a:xfrm>
            <a:off x="4978237" y="1285027"/>
            <a:ext cx="1561484" cy="369332"/>
          </a:xfrm>
          <a:prstGeom prst="rect">
            <a:avLst/>
          </a:prstGeom>
          <a:noFill/>
        </p:spPr>
        <p:txBody>
          <a:bodyPr wrap="square" rtlCol="0">
            <a:spAutoFit/>
          </a:bodyPr>
          <a:lstStyle/>
          <a:p>
            <a:r>
              <a:rPr lang="fr-FR" i="1" dirty="0"/>
              <a:t>forêt</a:t>
            </a:r>
          </a:p>
        </p:txBody>
      </p:sp>
      <p:sp>
        <p:nvSpPr>
          <p:cNvPr id="3" name="Espace réservé du numéro de diapositive 2">
            <a:extLst>
              <a:ext uri="{FF2B5EF4-FFF2-40B4-BE49-F238E27FC236}">
                <a16:creationId xmlns:a16="http://schemas.microsoft.com/office/drawing/2014/main" id="{9035E9C4-5607-447C-BDC5-4B60DF76F486}"/>
              </a:ext>
            </a:extLst>
          </p:cNvPr>
          <p:cNvSpPr>
            <a:spLocks noGrp="1"/>
          </p:cNvSpPr>
          <p:nvPr>
            <p:ph type="sldNum" sz="quarter" idx="12"/>
          </p:nvPr>
        </p:nvSpPr>
        <p:spPr/>
        <p:txBody>
          <a:bodyPr/>
          <a:lstStyle/>
          <a:p>
            <a:fld id="{6697765D-F622-4BC4-AC55-80A3CC4A834C}" type="slidenum">
              <a:rPr lang="fr-FR" smtClean="0"/>
              <a:pPr/>
              <a:t>60</a:t>
            </a:fld>
            <a:endParaRPr lang="fr-FR"/>
          </a:p>
        </p:txBody>
      </p:sp>
    </p:spTree>
    <p:extLst>
      <p:ext uri="{BB962C8B-B14F-4D97-AF65-F5344CB8AC3E}">
        <p14:creationId xmlns:p14="http://schemas.microsoft.com/office/powerpoint/2010/main" val="2612564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506649" y="255240"/>
            <a:ext cx="6578600" cy="923330"/>
          </a:xfrm>
          <a:prstGeom prst="rect">
            <a:avLst/>
          </a:prstGeom>
          <a:noFill/>
        </p:spPr>
        <p:txBody>
          <a:bodyPr wrap="square" rtlCol="0">
            <a:spAutoFit/>
          </a:bodyPr>
          <a:lstStyle/>
          <a:p>
            <a:r>
              <a:rPr lang="fr-FR" dirty="0"/>
              <a:t>Est-ce qu’on a suffisamment de variation à tous les niveaux pour estimer correctement cette structure de modèle?</a:t>
            </a:r>
          </a:p>
        </p:txBody>
      </p:sp>
      <mc:AlternateContent xmlns:mc="http://schemas.openxmlformats.org/markup-compatibility/2006" xmlns:a14="http://schemas.microsoft.com/office/drawing/2010/main">
        <mc:Choice Requires="a14">
          <p:sp>
            <p:nvSpPr>
              <p:cNvPr id="5" name="ZoneTexte 4"/>
              <p:cNvSpPr txBox="1"/>
              <p:nvPr/>
            </p:nvSpPr>
            <p:spPr>
              <a:xfrm>
                <a:off x="5117981" y="4078906"/>
                <a:ext cx="11050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rPr>
                          </m:ctrlPr>
                        </m:sSubPr>
                        <m:e>
                          <m:r>
                            <a:rPr lang="fr-FR" sz="1600" b="0" i="1" smtClean="0">
                              <a:latin typeface="Cambria Math" panose="02040503050406030204" pitchFamily="18" charset="0"/>
                            </a:rPr>
                            <m:t>𝐷</m:t>
                          </m:r>
                        </m:e>
                        <m:sub>
                          <m:r>
                            <a:rPr lang="fr-FR" sz="1600" b="0" i="1" smtClean="0">
                              <a:latin typeface="Cambria Math" panose="02040503050406030204" pitchFamily="18" charset="0"/>
                            </a:rPr>
                            <m:t>𝑖</m:t>
                          </m:r>
                        </m:sub>
                      </m:sSub>
                      <m:r>
                        <a:rPr lang="fr-FR" sz="1600" b="0" i="1" smtClean="0">
                          <a:latin typeface="Cambria Math" panose="02040503050406030204" pitchFamily="18" charset="0"/>
                        </a:rPr>
                        <m:t>~</m:t>
                      </m:r>
                      <m:r>
                        <a:rPr lang="fr-FR" sz="1600" b="0" i="1" smtClean="0">
                          <a:latin typeface="Cambria Math" panose="02040503050406030204" pitchFamily="18" charset="0"/>
                        </a:rPr>
                        <m:t>𝑁</m:t>
                      </m:r>
                      <m:d>
                        <m:dPr>
                          <m:ctrlPr>
                            <a:rPr lang="fr-FR" sz="1600" b="0" i="1" smtClean="0">
                              <a:latin typeface="Cambria Math" panose="02040503050406030204" pitchFamily="18" charset="0"/>
                            </a:rPr>
                          </m:ctrlPr>
                        </m:dPr>
                        <m:e>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𝜇</m:t>
                              </m:r>
                            </m:e>
                            <m:sub>
                              <m:r>
                                <a:rPr lang="fr-FR" sz="1600" b="0" i="1" smtClean="0">
                                  <a:latin typeface="Cambria Math" panose="02040503050406030204" pitchFamily="18" charset="0"/>
                                </a:rPr>
                                <m:t>𝑖</m:t>
                              </m:r>
                            </m:sub>
                          </m:sSub>
                          <m:r>
                            <a:rPr lang="fr-FR" sz="1600" b="0" i="1" smtClean="0">
                              <a:latin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𝜎</m:t>
                          </m:r>
                        </m:e>
                      </m:d>
                    </m:oMath>
                  </m:oMathPara>
                </a14:m>
                <a:endParaRPr lang="fr-FR" sz="1600" dirty="0"/>
              </a:p>
            </p:txBody>
          </p:sp>
        </mc:Choice>
        <mc:Fallback xmlns="">
          <p:sp>
            <p:nvSpPr>
              <p:cNvPr id="5" name="ZoneTexte 4"/>
              <p:cNvSpPr txBox="1">
                <a:spLocks noRot="1" noChangeAspect="1" noMove="1" noResize="1" noEditPoints="1" noAdjustHandles="1" noChangeArrowheads="1" noChangeShapeType="1" noTextEdit="1"/>
              </p:cNvSpPr>
              <p:nvPr/>
            </p:nvSpPr>
            <p:spPr>
              <a:xfrm>
                <a:off x="5117981" y="4078906"/>
                <a:ext cx="1105046" cy="246221"/>
              </a:xfrm>
              <a:prstGeom prst="rect">
                <a:avLst/>
              </a:prstGeom>
              <a:blipFill rotWithShape="0">
                <a:blip r:embed="rId2"/>
                <a:stretch>
                  <a:fillRect l="-3867" b="-243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978107" y="3448314"/>
                <a:ext cx="3951338" cy="3622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𝜇</m:t>
                          </m:r>
                        </m:e>
                        <m:sub>
                          <m:r>
                            <a:rPr lang="fr-FR" sz="1600" i="1">
                              <a:latin typeface="Cambria Math" panose="02040503050406030204" pitchFamily="18" charset="0"/>
                            </a:rPr>
                            <m:t>𝑖</m:t>
                          </m:r>
                        </m:sub>
                      </m:sSub>
                      <m:r>
                        <a:rPr lang="fr-FR" sz="1600" b="0" i="1" smtClean="0">
                          <a:latin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𝛼</m:t>
                      </m:r>
                      <m:r>
                        <a:rPr lang="fr-FR" sz="1600" b="0" i="1" smtClean="0">
                          <a:latin typeface="Cambria Math" panose="02040503050406030204" pitchFamily="18" charset="0"/>
                          <a:ea typeface="Cambria Math" panose="02040503050406030204" pitchFamily="18" charset="0"/>
                        </a:rPr>
                        <m:t>+ </m:t>
                      </m:r>
                      <m:sSub>
                        <m:sSubPr>
                          <m:ctrlPr>
                            <a:rPr lang="fr-FR" sz="1600" b="0" i="1" smtClean="0">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𝛽</m:t>
                          </m:r>
                        </m:e>
                        <m:sub>
                          <m:r>
                            <a:rPr lang="fr-FR" sz="1600" b="0" i="1" smtClean="0">
                              <a:latin typeface="Cambria Math" panose="02040503050406030204" pitchFamily="18" charset="0"/>
                              <a:ea typeface="Cambria Math" panose="02040503050406030204" pitchFamily="18" charset="0"/>
                            </a:rPr>
                            <m:t>𝑒𝑠𝑠𝑒𝑛𝑐𝑒</m:t>
                          </m:r>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𝑖</m:t>
                          </m:r>
                          <m:r>
                            <a:rPr lang="fr-FR" sz="1600" b="0" i="1" smtClean="0">
                              <a:latin typeface="Cambria Math" panose="02040503050406030204" pitchFamily="18" charset="0"/>
                              <a:ea typeface="Cambria Math" panose="02040503050406030204" pitchFamily="18" charset="0"/>
                            </a:rPr>
                            <m:t>)</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𝛾</m:t>
                      </m:r>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𝑑𝑖𝑎𝑚𝑒𝑡𝑟𝑒</m:t>
                          </m:r>
                        </m:e>
                        <m:sub>
                          <m:r>
                            <a:rPr lang="fr-FR" sz="1600" b="0" i="1" smtClean="0">
                              <a:latin typeface="Cambria Math" panose="02040503050406030204" pitchFamily="18" charset="0"/>
                              <a:ea typeface="Cambria Math" panose="02040503050406030204" pitchFamily="18" charset="0"/>
                            </a:rPr>
                            <m:t>𝑖</m:t>
                          </m:r>
                        </m:sub>
                      </m:sSub>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𝜀</m:t>
                          </m:r>
                        </m:e>
                        <m:sub>
                          <m:r>
                            <a:rPr lang="fr-FR" sz="1600" b="0" i="1" smtClean="0">
                              <a:latin typeface="Cambria Math" panose="02040503050406030204" pitchFamily="18" charset="0"/>
                              <a:ea typeface="Cambria Math" panose="02040503050406030204" pitchFamily="18" charset="0"/>
                            </a:rPr>
                            <m:t>𝑖</m:t>
                          </m:r>
                        </m:sub>
                      </m:sSub>
                    </m:oMath>
                  </m:oMathPara>
                </a14:m>
                <a:endParaRPr lang="fr-FR" sz="1600" dirty="0"/>
              </a:p>
            </p:txBody>
          </p:sp>
        </mc:Choice>
        <mc:Fallback xmlns="">
          <p:sp>
            <p:nvSpPr>
              <p:cNvPr id="6" name="Rectangle 5"/>
              <p:cNvSpPr>
                <a:spLocks noRot="1" noChangeAspect="1" noMove="1" noResize="1" noEditPoints="1" noAdjustHandles="1" noChangeArrowheads="1" noChangeShapeType="1" noTextEdit="1"/>
              </p:cNvSpPr>
              <p:nvPr/>
            </p:nvSpPr>
            <p:spPr>
              <a:xfrm>
                <a:off x="4978107" y="3448314"/>
                <a:ext cx="3951338" cy="362279"/>
              </a:xfrm>
              <a:prstGeom prst="rect">
                <a:avLst/>
              </a:prstGeom>
              <a:blipFill rotWithShape="0">
                <a:blip r:embed="rId3"/>
                <a:stretch>
                  <a:fillRect b="-678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035265" y="2285552"/>
                <a:ext cx="1427249" cy="358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𝜃</m:t>
                          </m:r>
                        </m:e>
                        <m:sub>
                          <m:r>
                            <a:rPr lang="fr-FR" sz="1600" i="1">
                              <a:latin typeface="Cambria Math" panose="02040503050406030204" pitchFamily="18" charset="0"/>
                              <a:ea typeface="Cambria Math" panose="02040503050406030204" pitchFamily="18" charset="0"/>
                            </a:rPr>
                            <m:t>𝑗</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𝑁</m:t>
                      </m:r>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𝜃</m:t>
                          </m:r>
                          <m:r>
                            <a:rPr lang="fr-FR" sz="1600" b="0" i="1" smtClean="0">
                              <a:latin typeface="Cambria Math" panose="02040503050406030204" pitchFamily="18" charset="0"/>
                              <a:ea typeface="Cambria Math" panose="02040503050406030204" pitchFamily="18" charset="0"/>
                            </a:rPr>
                            <m:t>′</m:t>
                          </m:r>
                        </m:e>
                        <m:sub>
                          <m:r>
                            <a:rPr lang="fr-FR" sz="1600" b="0" i="1" smtClean="0">
                              <a:latin typeface="Cambria Math" panose="02040503050406030204" pitchFamily="18" charset="0"/>
                              <a:ea typeface="Cambria Math" panose="02040503050406030204" pitchFamily="18" charset="0"/>
                            </a:rPr>
                            <m:t>𝑘</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𝜑</m:t>
                      </m:r>
                      <m:r>
                        <a:rPr lang="fr-FR" sz="1600" b="0" i="1" smtClean="0">
                          <a:latin typeface="Cambria Math" panose="02040503050406030204" pitchFamily="18" charset="0"/>
                          <a:ea typeface="Cambria Math" panose="02040503050406030204" pitchFamily="18" charset="0"/>
                        </a:rPr>
                        <m:t>′)</m:t>
                      </m:r>
                    </m:oMath>
                  </m:oMathPara>
                </a14:m>
                <a:endParaRPr lang="fr-FR" sz="1600" dirty="0"/>
              </a:p>
            </p:txBody>
          </p:sp>
        </mc:Choice>
        <mc:Fallback xmlns="">
          <p:sp>
            <p:nvSpPr>
              <p:cNvPr id="7" name="Rectangle 6"/>
              <p:cNvSpPr>
                <a:spLocks noRot="1" noChangeAspect="1" noMove="1" noResize="1" noEditPoints="1" noAdjustHandles="1" noChangeArrowheads="1" noChangeShapeType="1" noTextEdit="1"/>
              </p:cNvSpPr>
              <p:nvPr/>
            </p:nvSpPr>
            <p:spPr>
              <a:xfrm>
                <a:off x="7035265" y="2285552"/>
                <a:ext cx="1427249" cy="358368"/>
              </a:xfrm>
              <a:prstGeom prst="rect">
                <a:avLst/>
              </a:prstGeom>
              <a:blipFill rotWithShape="0">
                <a:blip r:embed="rId4"/>
                <a:stretch>
                  <a:fillRect b="-678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417187" y="1764240"/>
                <a:ext cx="127349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ea typeface="Cambria Math" panose="02040503050406030204" pitchFamily="18" charset="0"/>
                            </a:rPr>
                          </m:ctrlPr>
                        </m:sSubPr>
                        <m:e>
                          <m:r>
                            <a:rPr lang="fr-FR" sz="1600" i="1" smtClean="0">
                              <a:latin typeface="Cambria Math" panose="02040503050406030204" pitchFamily="18" charset="0"/>
                              <a:ea typeface="Cambria Math" panose="02040503050406030204" pitchFamily="18" charset="0"/>
                            </a:rPr>
                            <m:t>𝜃</m:t>
                          </m:r>
                          <m:r>
                            <a:rPr lang="fr-FR" sz="1600" b="0" i="1" smtClean="0">
                              <a:latin typeface="Cambria Math" panose="02040503050406030204" pitchFamily="18" charset="0"/>
                              <a:ea typeface="Cambria Math" panose="02040503050406030204" pitchFamily="18" charset="0"/>
                            </a:rPr>
                            <m:t>′</m:t>
                          </m:r>
                        </m:e>
                        <m:sub>
                          <m:r>
                            <a:rPr lang="fr-FR" sz="1600" b="0" i="1" smtClean="0">
                              <a:latin typeface="Cambria Math" panose="02040503050406030204" pitchFamily="18" charset="0"/>
                              <a:ea typeface="Cambria Math" panose="02040503050406030204" pitchFamily="18" charset="0"/>
                            </a:rPr>
                            <m:t>𝑘</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𝑁</m:t>
                      </m:r>
                      <m:r>
                        <a:rPr lang="fr-FR" sz="1600" b="0" i="1" smtClean="0">
                          <a:latin typeface="Cambria Math" panose="02040503050406030204" pitchFamily="18" charset="0"/>
                          <a:ea typeface="Cambria Math" panose="02040503050406030204" pitchFamily="18" charset="0"/>
                        </a:rPr>
                        <m:t>(0,</m:t>
                      </m:r>
                      <m:r>
                        <a:rPr lang="fr-FR" sz="1600" b="0" i="1" smtClean="0">
                          <a:latin typeface="Cambria Math" panose="02040503050406030204" pitchFamily="18" charset="0"/>
                          <a:ea typeface="Cambria Math" panose="02040503050406030204" pitchFamily="18" charset="0"/>
                        </a:rPr>
                        <m:t>𝜏</m:t>
                      </m:r>
                      <m:r>
                        <a:rPr lang="fr-FR" sz="1600" b="0" i="1" smtClean="0">
                          <a:latin typeface="Cambria Math" panose="02040503050406030204" pitchFamily="18" charset="0"/>
                          <a:ea typeface="Cambria Math" panose="02040503050406030204" pitchFamily="18" charset="0"/>
                        </a:rPr>
                        <m:t>)</m:t>
                      </m:r>
                    </m:oMath>
                  </m:oMathPara>
                </a14:m>
                <a:endParaRPr lang="fr-FR" sz="1600" dirty="0"/>
              </a:p>
            </p:txBody>
          </p:sp>
        </mc:Choice>
        <mc:Fallback xmlns="">
          <p:sp>
            <p:nvSpPr>
              <p:cNvPr id="8" name="Rectangle 7"/>
              <p:cNvSpPr>
                <a:spLocks noRot="1" noChangeAspect="1" noMove="1" noResize="1" noEditPoints="1" noAdjustHandles="1" noChangeArrowheads="1" noChangeShapeType="1" noTextEdit="1"/>
              </p:cNvSpPr>
              <p:nvPr/>
            </p:nvSpPr>
            <p:spPr>
              <a:xfrm>
                <a:off x="6417187" y="1764240"/>
                <a:ext cx="1273490" cy="338554"/>
              </a:xfrm>
              <a:prstGeom prst="rect">
                <a:avLst/>
              </a:prstGeom>
              <a:blipFill rotWithShape="0">
                <a:blip r:embed="rId5"/>
                <a:stretch>
                  <a:fillRect b="-1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629701" y="2821633"/>
                <a:ext cx="1262140" cy="358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𝜀</m:t>
                          </m:r>
                        </m:e>
                        <m:sub>
                          <m:r>
                            <a:rPr lang="fr-FR" sz="1600" b="0" i="1" smtClean="0">
                              <a:latin typeface="Cambria Math" panose="02040503050406030204" pitchFamily="18" charset="0"/>
                              <a:ea typeface="Cambria Math" panose="02040503050406030204" pitchFamily="18" charset="0"/>
                            </a:rPr>
                            <m:t>𝑖</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𝑁</m:t>
                      </m:r>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𝜃</m:t>
                          </m:r>
                        </m:e>
                        <m:sub>
                          <m:r>
                            <a:rPr lang="fr-FR" sz="1600" b="0" i="1" smtClean="0">
                              <a:latin typeface="Cambria Math" panose="02040503050406030204" pitchFamily="18" charset="0"/>
                              <a:ea typeface="Cambria Math" panose="02040503050406030204" pitchFamily="18" charset="0"/>
                            </a:rPr>
                            <m:t>𝑗</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𝜑</m:t>
                      </m:r>
                      <m:r>
                        <a:rPr lang="fr-FR" sz="1600" b="0" i="1" smtClean="0">
                          <a:latin typeface="Cambria Math" panose="02040503050406030204" pitchFamily="18" charset="0"/>
                          <a:ea typeface="Cambria Math" panose="02040503050406030204" pitchFamily="18" charset="0"/>
                        </a:rPr>
                        <m:t>)</m:t>
                      </m:r>
                    </m:oMath>
                  </m:oMathPara>
                </a14:m>
                <a:endParaRPr lang="fr-FR" sz="1600" dirty="0"/>
              </a:p>
            </p:txBody>
          </p:sp>
        </mc:Choice>
        <mc:Fallback xmlns="">
          <p:sp>
            <p:nvSpPr>
              <p:cNvPr id="9" name="Rectangle 8"/>
              <p:cNvSpPr>
                <a:spLocks noRot="1" noChangeAspect="1" noMove="1" noResize="1" noEditPoints="1" noAdjustHandles="1" noChangeArrowheads="1" noChangeShapeType="1" noTextEdit="1"/>
              </p:cNvSpPr>
              <p:nvPr/>
            </p:nvSpPr>
            <p:spPr>
              <a:xfrm>
                <a:off x="7629701" y="2821633"/>
                <a:ext cx="1262140" cy="358368"/>
              </a:xfrm>
              <a:prstGeom prst="rect">
                <a:avLst/>
              </a:prstGeom>
              <a:blipFill rotWithShape="0">
                <a:blip r:embed="rId6"/>
                <a:stretch>
                  <a:fillRect b="-6780"/>
                </a:stretch>
              </a:blipFill>
            </p:spPr>
            <p:txBody>
              <a:bodyPr/>
              <a:lstStyle/>
              <a:p>
                <a:r>
                  <a:rPr lang="fr-FR">
                    <a:noFill/>
                  </a:rPr>
                  <a:t> </a:t>
                </a:r>
              </a:p>
            </p:txBody>
          </p:sp>
        </mc:Fallback>
      </mc:AlternateContent>
      <p:pic>
        <p:nvPicPr>
          <p:cNvPr id="10" name="Imag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556" y="1178570"/>
            <a:ext cx="4429125" cy="3286125"/>
          </a:xfrm>
          <a:prstGeom prst="rect">
            <a:avLst/>
          </a:prstGeom>
        </p:spPr>
      </p:pic>
      <p:sp>
        <p:nvSpPr>
          <p:cNvPr id="11" name="ZoneTexte 10"/>
          <p:cNvSpPr txBox="1"/>
          <p:nvPr/>
        </p:nvSpPr>
        <p:spPr>
          <a:xfrm>
            <a:off x="4223516" y="2810669"/>
            <a:ext cx="2963333" cy="369332"/>
          </a:xfrm>
          <a:prstGeom prst="rect">
            <a:avLst/>
          </a:prstGeom>
          <a:noFill/>
        </p:spPr>
        <p:txBody>
          <a:bodyPr wrap="square" rtlCol="0">
            <a:spAutoFit/>
          </a:bodyPr>
          <a:lstStyle/>
          <a:p>
            <a:r>
              <a:rPr lang="el-GR" dirty="0">
                <a:latin typeface="Calibri" panose="020F0502020204030204" pitchFamily="34" charset="0"/>
                <a:cs typeface="Calibri" panose="020F0502020204030204" pitchFamily="34" charset="0"/>
              </a:rPr>
              <a:t>ϕ</a:t>
            </a:r>
            <a:r>
              <a:rPr lang="fr-FR" dirty="0">
                <a:latin typeface="Calibri" panose="020F0502020204030204" pitchFamily="34" charset="0"/>
                <a:cs typeface="Calibri" panose="020F0502020204030204" pitchFamily="34" charset="0"/>
              </a:rPr>
              <a:t> : 2 à 10 relevés par placette</a:t>
            </a:r>
            <a:endParaRPr lang="fr-FR" dirty="0"/>
          </a:p>
        </p:txBody>
      </p:sp>
      <p:sp>
        <p:nvSpPr>
          <p:cNvPr id="12" name="ZoneTexte 11"/>
          <p:cNvSpPr txBox="1"/>
          <p:nvPr/>
        </p:nvSpPr>
        <p:spPr>
          <a:xfrm>
            <a:off x="3819997" y="2285552"/>
            <a:ext cx="2963333" cy="369332"/>
          </a:xfrm>
          <a:prstGeom prst="rect">
            <a:avLst/>
          </a:prstGeom>
          <a:noFill/>
        </p:spPr>
        <p:txBody>
          <a:bodyPr wrap="square" rtlCol="0">
            <a:spAutoFit/>
          </a:bodyPr>
          <a:lstStyle/>
          <a:p>
            <a:r>
              <a:rPr lang="el-GR" dirty="0">
                <a:latin typeface="Calibri" panose="020F0502020204030204" pitchFamily="34" charset="0"/>
                <a:cs typeface="Calibri" panose="020F0502020204030204" pitchFamily="34" charset="0"/>
              </a:rPr>
              <a:t>ϕ</a:t>
            </a:r>
            <a:r>
              <a:rPr lang="fr-FR" dirty="0">
                <a:latin typeface="Calibri" panose="020F0502020204030204" pitchFamily="34" charset="0"/>
                <a:cs typeface="Calibri" panose="020F0502020204030204" pitchFamily="34" charset="0"/>
              </a:rPr>
              <a:t>' : 4 placettes par parcelle</a:t>
            </a:r>
            <a:endParaRPr lang="fr-FR" dirty="0"/>
          </a:p>
        </p:txBody>
      </p:sp>
      <p:sp>
        <p:nvSpPr>
          <p:cNvPr id="13" name="ZoneTexte 12"/>
          <p:cNvSpPr txBox="1"/>
          <p:nvPr/>
        </p:nvSpPr>
        <p:spPr>
          <a:xfrm>
            <a:off x="3399569" y="1816137"/>
            <a:ext cx="2963333" cy="369332"/>
          </a:xfrm>
          <a:prstGeom prst="rect">
            <a:avLst/>
          </a:prstGeom>
          <a:noFill/>
        </p:spPr>
        <p:txBody>
          <a:bodyPr wrap="square" rtlCol="0">
            <a:spAutoFit/>
          </a:bodyPr>
          <a:lstStyle/>
          <a:p>
            <a:r>
              <a:rPr lang="el-GR" dirty="0">
                <a:latin typeface="Calibri" panose="020F0502020204030204" pitchFamily="34" charset="0"/>
                <a:cs typeface="Calibri" panose="020F0502020204030204" pitchFamily="34" charset="0"/>
              </a:rPr>
              <a:t>ϕ</a:t>
            </a:r>
            <a:r>
              <a:rPr lang="fr-FR" dirty="0">
                <a:latin typeface="Calibri" panose="020F0502020204030204" pitchFamily="34" charset="0"/>
                <a:cs typeface="Calibri" panose="020F0502020204030204" pitchFamily="34" charset="0"/>
              </a:rPr>
              <a:t>' : 5 parcelles</a:t>
            </a:r>
            <a:endParaRPr lang="fr-FR" dirty="0"/>
          </a:p>
        </p:txBody>
      </p:sp>
      <p:sp>
        <p:nvSpPr>
          <p:cNvPr id="14" name="ZoneTexte 13"/>
          <p:cNvSpPr txBox="1"/>
          <p:nvPr/>
        </p:nvSpPr>
        <p:spPr>
          <a:xfrm>
            <a:off x="647886" y="4643653"/>
            <a:ext cx="7553618" cy="2031325"/>
          </a:xfrm>
          <a:prstGeom prst="rect">
            <a:avLst/>
          </a:prstGeom>
          <a:noFill/>
        </p:spPr>
        <p:txBody>
          <a:bodyPr wrap="square" rtlCol="0">
            <a:spAutoFit/>
          </a:bodyPr>
          <a:lstStyle/>
          <a:p>
            <a:r>
              <a:rPr lang="fr-FR" dirty="0"/>
              <a:t>&gt; Le </a:t>
            </a:r>
            <a:r>
              <a:rPr lang="fr-FR" dirty="0" err="1"/>
              <a:t>ddl</a:t>
            </a:r>
            <a:r>
              <a:rPr lang="fr-FR" dirty="0"/>
              <a:t> est faible à tous les niveaux, impact potentiellement fort de la structure hiérarchique</a:t>
            </a:r>
          </a:p>
          <a:p>
            <a:endParaRPr lang="fr-FR" dirty="0"/>
          </a:p>
          <a:p>
            <a:r>
              <a:rPr lang="fr-FR" dirty="0"/>
              <a:t>&gt; Données limitées pour l’estimation de la variance intra-parcelle</a:t>
            </a:r>
          </a:p>
          <a:p>
            <a:endParaRPr lang="fr-FR" dirty="0"/>
          </a:p>
          <a:p>
            <a:r>
              <a:rPr lang="fr-FR" dirty="0"/>
              <a:t>&gt; Forte variation de la variance intra-placette, impact de la propagation des erreurs (ici, des effets fixes poseraient problème)</a:t>
            </a:r>
          </a:p>
        </p:txBody>
      </p:sp>
      <p:sp>
        <p:nvSpPr>
          <p:cNvPr id="2" name="Espace réservé du numéro de diapositive 1">
            <a:extLst>
              <a:ext uri="{FF2B5EF4-FFF2-40B4-BE49-F238E27FC236}">
                <a16:creationId xmlns:a16="http://schemas.microsoft.com/office/drawing/2014/main" id="{CFEF48DA-1274-4FAC-B96F-89322B89D671}"/>
              </a:ext>
            </a:extLst>
          </p:cNvPr>
          <p:cNvSpPr>
            <a:spLocks noGrp="1"/>
          </p:cNvSpPr>
          <p:nvPr>
            <p:ph type="sldNum" sz="quarter" idx="12"/>
          </p:nvPr>
        </p:nvSpPr>
        <p:spPr/>
        <p:txBody>
          <a:bodyPr/>
          <a:lstStyle/>
          <a:p>
            <a:fld id="{6697765D-F622-4BC4-AC55-80A3CC4A834C}" type="slidenum">
              <a:rPr lang="fr-FR" smtClean="0"/>
              <a:pPr/>
              <a:t>61</a:t>
            </a:fld>
            <a:endParaRPr lang="fr-FR"/>
          </a:p>
        </p:txBody>
      </p:sp>
    </p:spTree>
    <p:extLst>
      <p:ext uri="{BB962C8B-B14F-4D97-AF65-F5344CB8AC3E}">
        <p14:creationId xmlns:p14="http://schemas.microsoft.com/office/powerpoint/2010/main" val="24290550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187" y="1057275"/>
            <a:ext cx="6905625" cy="4743450"/>
          </a:xfrm>
          <a:prstGeom prst="rect">
            <a:avLst/>
          </a:prstGeom>
        </p:spPr>
      </p:pic>
      <p:sp>
        <p:nvSpPr>
          <p:cNvPr id="3" name="Espace réservé du numéro de diapositive 2">
            <a:extLst>
              <a:ext uri="{FF2B5EF4-FFF2-40B4-BE49-F238E27FC236}">
                <a16:creationId xmlns:a16="http://schemas.microsoft.com/office/drawing/2014/main" id="{7158269F-C1C9-49FE-BCC3-EAE19234E60A}"/>
              </a:ext>
            </a:extLst>
          </p:cNvPr>
          <p:cNvSpPr>
            <a:spLocks noGrp="1"/>
          </p:cNvSpPr>
          <p:nvPr>
            <p:ph type="sldNum" sz="quarter" idx="12"/>
          </p:nvPr>
        </p:nvSpPr>
        <p:spPr/>
        <p:txBody>
          <a:bodyPr/>
          <a:lstStyle/>
          <a:p>
            <a:fld id="{6697765D-F622-4BC4-AC55-80A3CC4A834C}" type="slidenum">
              <a:rPr lang="fr-FR" smtClean="0"/>
              <a:pPr/>
              <a:t>62</a:t>
            </a:fld>
            <a:endParaRPr lang="fr-FR"/>
          </a:p>
        </p:txBody>
      </p:sp>
    </p:spTree>
    <p:extLst>
      <p:ext uri="{BB962C8B-B14F-4D97-AF65-F5344CB8AC3E}">
        <p14:creationId xmlns:p14="http://schemas.microsoft.com/office/powerpoint/2010/main" val="16703994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905" y="133762"/>
            <a:ext cx="8076190" cy="6590476"/>
          </a:xfrm>
          <a:prstGeom prst="rect">
            <a:avLst/>
          </a:prstGeom>
        </p:spPr>
      </p:pic>
      <p:sp>
        <p:nvSpPr>
          <p:cNvPr id="3" name="ZoneTexte 2"/>
          <p:cNvSpPr txBox="1"/>
          <p:nvPr/>
        </p:nvSpPr>
        <p:spPr>
          <a:xfrm>
            <a:off x="4868333" y="3725333"/>
            <a:ext cx="3056467" cy="1477328"/>
          </a:xfrm>
          <a:prstGeom prst="rect">
            <a:avLst/>
          </a:prstGeom>
          <a:noFill/>
        </p:spPr>
        <p:txBody>
          <a:bodyPr wrap="square" rtlCol="0">
            <a:spAutoFit/>
          </a:bodyPr>
          <a:lstStyle/>
          <a:p>
            <a:r>
              <a:rPr lang="fr-FR" dirty="0"/>
              <a:t>La structure d’emboîtement parcelle / placette a un fort effet sur les intervalles de confiance</a:t>
            </a:r>
          </a:p>
        </p:txBody>
      </p:sp>
      <p:sp>
        <p:nvSpPr>
          <p:cNvPr id="4" name="Espace réservé du numéro de diapositive 3">
            <a:extLst>
              <a:ext uri="{FF2B5EF4-FFF2-40B4-BE49-F238E27FC236}">
                <a16:creationId xmlns:a16="http://schemas.microsoft.com/office/drawing/2014/main" id="{2A820A9B-395F-426E-A413-5179596DE3D8}"/>
              </a:ext>
            </a:extLst>
          </p:cNvPr>
          <p:cNvSpPr>
            <a:spLocks noGrp="1"/>
          </p:cNvSpPr>
          <p:nvPr>
            <p:ph type="sldNum" sz="quarter" idx="12"/>
          </p:nvPr>
        </p:nvSpPr>
        <p:spPr/>
        <p:txBody>
          <a:bodyPr/>
          <a:lstStyle/>
          <a:p>
            <a:fld id="{6697765D-F622-4BC4-AC55-80A3CC4A834C}" type="slidenum">
              <a:rPr lang="fr-FR" smtClean="0"/>
              <a:pPr/>
              <a:t>63</a:t>
            </a:fld>
            <a:endParaRPr lang="fr-FR"/>
          </a:p>
        </p:txBody>
      </p:sp>
    </p:spTree>
    <p:extLst>
      <p:ext uri="{BB962C8B-B14F-4D97-AF65-F5344CB8AC3E}">
        <p14:creationId xmlns:p14="http://schemas.microsoft.com/office/powerpoint/2010/main" val="38763015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014" y="1968532"/>
            <a:ext cx="4230453" cy="3899754"/>
          </a:xfrm>
          <a:prstGeom prst="rect">
            <a:avLst/>
          </a:prstGeom>
        </p:spPr>
      </p:pic>
      <p:sp>
        <p:nvSpPr>
          <p:cNvPr id="4" name="ZoneTexte 3"/>
          <p:cNvSpPr txBox="1"/>
          <p:nvPr/>
        </p:nvSpPr>
        <p:spPr>
          <a:xfrm>
            <a:off x="4385733" y="2345267"/>
            <a:ext cx="4097867" cy="2862322"/>
          </a:xfrm>
          <a:prstGeom prst="rect">
            <a:avLst/>
          </a:prstGeom>
          <a:noFill/>
        </p:spPr>
        <p:txBody>
          <a:bodyPr wrap="square" rtlCol="0">
            <a:spAutoFit/>
          </a:bodyPr>
          <a:lstStyle/>
          <a:p>
            <a:r>
              <a:rPr lang="fr-FR" dirty="0"/>
              <a:t>Il reste un fort effet année dans les résidus, nécessaire de le prendre en compte pour bien représenter la structure de l’échantillonnage</a:t>
            </a:r>
          </a:p>
          <a:p>
            <a:endParaRPr lang="fr-FR" dirty="0"/>
          </a:p>
          <a:p>
            <a:r>
              <a:rPr lang="fr-FR" dirty="0"/>
              <a:t>Les années se conçoivent ici comme des blocs </a:t>
            </a:r>
            <a:r>
              <a:rPr lang="fr-FR" dirty="0">
                <a:sym typeface="Wingdings" panose="05000000000000000000" pitchFamily="2" charset="2"/>
              </a:rPr>
              <a:t> ignorer la variabilité associée réduit artificiellement les intervalles de confiance des paramètres</a:t>
            </a:r>
            <a:endParaRPr lang="fr-FR" dirty="0"/>
          </a:p>
        </p:txBody>
      </p:sp>
      <p:sp>
        <p:nvSpPr>
          <p:cNvPr id="7" name="Rectangle 6"/>
          <p:cNvSpPr/>
          <p:nvPr/>
        </p:nvSpPr>
        <p:spPr>
          <a:xfrm>
            <a:off x="1352368" y="325377"/>
            <a:ext cx="6597969" cy="646331"/>
          </a:xfrm>
          <a:prstGeom prst="rect">
            <a:avLst/>
          </a:prstGeom>
        </p:spPr>
        <p:txBody>
          <a:bodyPr wrap="square">
            <a:spAutoFit/>
          </a:bodyPr>
          <a:lstStyle/>
          <a:p>
            <a:r>
              <a:rPr lang="fr-FR" dirty="0">
                <a:solidFill>
                  <a:schemeClr val="accent1">
                    <a:lumMod val="75000"/>
                  </a:schemeClr>
                </a:solidFill>
              </a:rPr>
              <a:t>&gt;mod.db2=</a:t>
            </a:r>
            <a:r>
              <a:rPr lang="fr-FR" dirty="0" err="1">
                <a:solidFill>
                  <a:schemeClr val="accent1">
                    <a:lumMod val="75000"/>
                  </a:schemeClr>
                </a:solidFill>
              </a:rPr>
              <a:t>lmer</a:t>
            </a:r>
            <a:r>
              <a:rPr lang="fr-FR" dirty="0">
                <a:solidFill>
                  <a:schemeClr val="accent1">
                    <a:lumMod val="75000"/>
                  </a:schemeClr>
                </a:solidFill>
              </a:rPr>
              <a:t>(</a:t>
            </a:r>
            <a:r>
              <a:rPr lang="fr-FR" dirty="0" err="1">
                <a:solidFill>
                  <a:schemeClr val="accent1">
                    <a:lumMod val="75000"/>
                  </a:schemeClr>
                </a:solidFill>
              </a:rPr>
              <a:t>date_debourrement~essence+diametre</a:t>
            </a:r>
            <a:endParaRPr lang="fr-FR" dirty="0">
              <a:solidFill>
                <a:schemeClr val="accent1">
                  <a:lumMod val="75000"/>
                </a:schemeClr>
              </a:solidFill>
            </a:endParaRPr>
          </a:p>
          <a:p>
            <a:r>
              <a:rPr lang="fr-FR" dirty="0">
                <a:solidFill>
                  <a:schemeClr val="accent1">
                    <a:lumMod val="75000"/>
                  </a:schemeClr>
                </a:solidFill>
              </a:rPr>
              <a:t>+(1|code_parcelle/</a:t>
            </a:r>
            <a:r>
              <a:rPr lang="fr-FR" dirty="0" err="1">
                <a:solidFill>
                  <a:schemeClr val="accent1">
                    <a:lumMod val="75000"/>
                  </a:schemeClr>
                </a:solidFill>
              </a:rPr>
              <a:t>code_placette</a:t>
            </a:r>
            <a:r>
              <a:rPr lang="fr-FR" dirty="0">
                <a:solidFill>
                  <a:schemeClr val="accent1">
                    <a:lumMod val="75000"/>
                  </a:schemeClr>
                </a:solidFill>
              </a:rPr>
              <a:t>),data=</a:t>
            </a:r>
            <a:r>
              <a:rPr lang="fr-FR" dirty="0" err="1">
                <a:solidFill>
                  <a:schemeClr val="accent1">
                    <a:lumMod val="75000"/>
                  </a:schemeClr>
                </a:solidFill>
              </a:rPr>
              <a:t>d_pheno</a:t>
            </a:r>
            <a:r>
              <a:rPr lang="fr-FR" dirty="0">
                <a:solidFill>
                  <a:schemeClr val="accent1">
                    <a:lumMod val="75000"/>
                  </a:schemeClr>
                </a:solidFill>
              </a:rPr>
              <a:t>)</a:t>
            </a:r>
          </a:p>
        </p:txBody>
      </p:sp>
      <p:sp>
        <p:nvSpPr>
          <p:cNvPr id="2" name="Espace réservé du numéro de diapositive 1">
            <a:extLst>
              <a:ext uri="{FF2B5EF4-FFF2-40B4-BE49-F238E27FC236}">
                <a16:creationId xmlns:a16="http://schemas.microsoft.com/office/drawing/2014/main" id="{7E17BB77-804D-4D3E-8C12-42350B1C5AE0}"/>
              </a:ext>
            </a:extLst>
          </p:cNvPr>
          <p:cNvSpPr>
            <a:spLocks noGrp="1"/>
          </p:cNvSpPr>
          <p:nvPr>
            <p:ph type="sldNum" sz="quarter" idx="12"/>
          </p:nvPr>
        </p:nvSpPr>
        <p:spPr/>
        <p:txBody>
          <a:bodyPr/>
          <a:lstStyle/>
          <a:p>
            <a:fld id="{6697765D-F622-4BC4-AC55-80A3CC4A834C}" type="slidenum">
              <a:rPr lang="fr-FR" smtClean="0"/>
              <a:pPr/>
              <a:t>64</a:t>
            </a:fld>
            <a:endParaRPr lang="fr-FR"/>
          </a:p>
        </p:txBody>
      </p:sp>
    </p:spTree>
    <p:extLst>
      <p:ext uri="{BB962C8B-B14F-4D97-AF65-F5344CB8AC3E}">
        <p14:creationId xmlns:p14="http://schemas.microsoft.com/office/powerpoint/2010/main" val="14613941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886" y="511475"/>
            <a:ext cx="6439365" cy="3042432"/>
          </a:xfrm>
          <a:prstGeom prst="rect">
            <a:avLst/>
          </a:prstGeom>
        </p:spPr>
      </p:pic>
      <p:grpSp>
        <p:nvGrpSpPr>
          <p:cNvPr id="9" name="Groupe 8"/>
          <p:cNvGrpSpPr/>
          <p:nvPr/>
        </p:nvGrpSpPr>
        <p:grpSpPr>
          <a:xfrm>
            <a:off x="246584" y="1736333"/>
            <a:ext cx="7312668" cy="5011124"/>
            <a:chOff x="575352" y="1736333"/>
            <a:chExt cx="7312668" cy="5011124"/>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655" y="3705025"/>
              <a:ext cx="6439365" cy="3042432"/>
            </a:xfrm>
            <a:prstGeom prst="rect">
              <a:avLst/>
            </a:prstGeom>
          </p:spPr>
        </p:pic>
        <p:sp>
          <p:nvSpPr>
            <p:cNvPr id="6" name="ZoneTexte 5"/>
            <p:cNvSpPr txBox="1"/>
            <p:nvPr/>
          </p:nvSpPr>
          <p:spPr>
            <a:xfrm>
              <a:off x="575352" y="1736333"/>
              <a:ext cx="945223" cy="369332"/>
            </a:xfrm>
            <a:prstGeom prst="rect">
              <a:avLst/>
            </a:prstGeom>
            <a:noFill/>
          </p:spPr>
          <p:txBody>
            <a:bodyPr wrap="square" rtlCol="0">
              <a:spAutoFit/>
            </a:bodyPr>
            <a:lstStyle/>
            <a:p>
              <a:r>
                <a:rPr lang="fr-FR" dirty="0"/>
                <a:t>2009</a:t>
              </a:r>
            </a:p>
          </p:txBody>
        </p:sp>
        <p:sp>
          <p:nvSpPr>
            <p:cNvPr id="7" name="ZoneTexte 6"/>
            <p:cNvSpPr txBox="1"/>
            <p:nvPr/>
          </p:nvSpPr>
          <p:spPr>
            <a:xfrm>
              <a:off x="575352" y="5041575"/>
              <a:ext cx="945223" cy="369332"/>
            </a:xfrm>
            <a:prstGeom prst="rect">
              <a:avLst/>
            </a:prstGeom>
            <a:noFill/>
          </p:spPr>
          <p:txBody>
            <a:bodyPr wrap="square" rtlCol="0">
              <a:spAutoFit/>
            </a:bodyPr>
            <a:lstStyle/>
            <a:p>
              <a:r>
                <a:rPr lang="fr-FR" dirty="0"/>
                <a:t>2010</a:t>
              </a:r>
            </a:p>
          </p:txBody>
        </p:sp>
      </p:grpSp>
      <p:grpSp>
        <p:nvGrpSpPr>
          <p:cNvPr id="13" name="Groupe 12"/>
          <p:cNvGrpSpPr/>
          <p:nvPr/>
        </p:nvGrpSpPr>
        <p:grpSpPr>
          <a:xfrm>
            <a:off x="986323" y="380144"/>
            <a:ext cx="8165421" cy="3242689"/>
            <a:chOff x="986323" y="380144"/>
            <a:chExt cx="8165421" cy="3242689"/>
          </a:xfrm>
        </p:grpSpPr>
        <p:sp>
          <p:nvSpPr>
            <p:cNvPr id="8" name="Rectangle 7"/>
            <p:cNvSpPr/>
            <p:nvPr/>
          </p:nvSpPr>
          <p:spPr>
            <a:xfrm>
              <a:off x="986323" y="380144"/>
              <a:ext cx="6688477" cy="3242689"/>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7692814" y="2105665"/>
              <a:ext cx="1458930" cy="738664"/>
            </a:xfrm>
            <a:prstGeom prst="rect">
              <a:avLst/>
            </a:prstGeom>
            <a:noFill/>
            <a:ln>
              <a:noFill/>
            </a:ln>
          </p:spPr>
          <p:txBody>
            <a:bodyPr wrap="square" rtlCol="0">
              <a:spAutoFit/>
            </a:bodyPr>
            <a:lstStyle/>
            <a:p>
              <a:r>
                <a:rPr lang="fr-FR" dirty="0">
                  <a:solidFill>
                    <a:schemeClr val="accent2">
                      <a:lumMod val="60000"/>
                      <a:lumOff val="40000"/>
                    </a:schemeClr>
                  </a:solidFill>
                </a:rPr>
                <a:t>Design </a:t>
              </a:r>
              <a:r>
                <a:rPr lang="fr-FR" sz="2400" dirty="0">
                  <a:solidFill>
                    <a:schemeClr val="accent2">
                      <a:lumMod val="60000"/>
                      <a:lumOff val="40000"/>
                    </a:schemeClr>
                  </a:solidFill>
                </a:rPr>
                <a:t>emboîté</a:t>
              </a:r>
              <a:endParaRPr lang="fr-FR" dirty="0">
                <a:solidFill>
                  <a:schemeClr val="accent2">
                    <a:lumMod val="60000"/>
                    <a:lumOff val="40000"/>
                  </a:schemeClr>
                </a:solidFill>
              </a:endParaRPr>
            </a:p>
          </p:txBody>
        </p:sp>
      </p:grpSp>
      <p:grpSp>
        <p:nvGrpSpPr>
          <p:cNvPr id="14" name="Groupe 13"/>
          <p:cNvGrpSpPr/>
          <p:nvPr/>
        </p:nvGrpSpPr>
        <p:grpSpPr>
          <a:xfrm>
            <a:off x="1138723" y="532544"/>
            <a:ext cx="7966792" cy="6214913"/>
            <a:chOff x="1138723" y="532544"/>
            <a:chExt cx="7966792" cy="6214913"/>
          </a:xfrm>
        </p:grpSpPr>
        <p:sp>
          <p:nvSpPr>
            <p:cNvPr id="11" name="Rectangle 10"/>
            <p:cNvSpPr/>
            <p:nvPr/>
          </p:nvSpPr>
          <p:spPr>
            <a:xfrm>
              <a:off x="1138723" y="532544"/>
              <a:ext cx="3443551" cy="621491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7646585" y="4856909"/>
              <a:ext cx="1458930" cy="738664"/>
            </a:xfrm>
            <a:prstGeom prst="rect">
              <a:avLst/>
            </a:prstGeom>
            <a:noFill/>
          </p:spPr>
          <p:txBody>
            <a:bodyPr wrap="square" rtlCol="0">
              <a:spAutoFit/>
            </a:bodyPr>
            <a:lstStyle/>
            <a:p>
              <a:r>
                <a:rPr lang="fr-FR" dirty="0">
                  <a:solidFill>
                    <a:srgbClr val="C00000"/>
                  </a:solidFill>
                </a:rPr>
                <a:t>Design </a:t>
              </a:r>
              <a:r>
                <a:rPr lang="fr-FR" sz="2400" dirty="0">
                  <a:solidFill>
                    <a:srgbClr val="C00000"/>
                  </a:solidFill>
                </a:rPr>
                <a:t>croisé</a:t>
              </a:r>
              <a:endParaRPr lang="fr-FR" dirty="0">
                <a:solidFill>
                  <a:srgbClr val="C00000"/>
                </a:solidFill>
              </a:endParaRPr>
            </a:p>
          </p:txBody>
        </p:sp>
      </p:grpSp>
      <p:sp>
        <p:nvSpPr>
          <p:cNvPr id="2" name="Espace réservé du numéro de diapositive 1">
            <a:extLst>
              <a:ext uri="{FF2B5EF4-FFF2-40B4-BE49-F238E27FC236}">
                <a16:creationId xmlns:a16="http://schemas.microsoft.com/office/drawing/2014/main" id="{9B179A5C-9164-4D75-9CB2-A70AD50EFC57}"/>
              </a:ext>
            </a:extLst>
          </p:cNvPr>
          <p:cNvSpPr>
            <a:spLocks noGrp="1"/>
          </p:cNvSpPr>
          <p:nvPr>
            <p:ph type="sldNum" sz="quarter" idx="12"/>
          </p:nvPr>
        </p:nvSpPr>
        <p:spPr/>
        <p:txBody>
          <a:bodyPr/>
          <a:lstStyle/>
          <a:p>
            <a:fld id="{6697765D-F622-4BC4-AC55-80A3CC4A834C}" type="slidenum">
              <a:rPr lang="fr-FR" smtClean="0"/>
              <a:pPr/>
              <a:t>65</a:t>
            </a:fld>
            <a:endParaRPr lang="fr-FR"/>
          </a:p>
        </p:txBody>
      </p:sp>
    </p:spTree>
    <p:extLst>
      <p:ext uri="{BB962C8B-B14F-4D97-AF65-F5344CB8AC3E}">
        <p14:creationId xmlns:p14="http://schemas.microsoft.com/office/powerpoint/2010/main" val="3865535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p:cNvSpPr txBox="1"/>
              <p:nvPr/>
            </p:nvSpPr>
            <p:spPr>
              <a:xfrm>
                <a:off x="368393" y="2482856"/>
                <a:ext cx="1319592" cy="2779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rPr>
                          </m:ctrlPr>
                        </m:sSubPr>
                        <m:e>
                          <m:r>
                            <a:rPr lang="fr-FR" sz="1600" b="0" i="1" smtClean="0">
                              <a:latin typeface="Cambria Math" panose="02040503050406030204" pitchFamily="18" charset="0"/>
                            </a:rPr>
                            <m:t>𝐷</m:t>
                          </m:r>
                        </m:e>
                        <m:sub>
                          <m:r>
                            <a:rPr lang="fr-FR" sz="1600" b="0" i="1" smtClean="0">
                              <a:latin typeface="Cambria Math" panose="02040503050406030204" pitchFamily="18" charset="0"/>
                            </a:rPr>
                            <m:t>𝑖</m:t>
                          </m:r>
                          <m:r>
                            <a:rPr lang="fr-FR" sz="1600" b="0" i="1" smtClean="0">
                              <a:latin typeface="Cambria Math" panose="02040503050406030204" pitchFamily="18" charset="0"/>
                            </a:rPr>
                            <m:t>,</m:t>
                          </m:r>
                          <m:r>
                            <a:rPr lang="fr-FR" sz="1600" b="0" i="1" smtClean="0">
                              <a:latin typeface="Cambria Math" panose="02040503050406030204" pitchFamily="18" charset="0"/>
                            </a:rPr>
                            <m:t>𝑡</m:t>
                          </m:r>
                        </m:sub>
                      </m:sSub>
                      <m:r>
                        <a:rPr lang="fr-FR" sz="1600" b="0" i="1" smtClean="0">
                          <a:latin typeface="Cambria Math" panose="02040503050406030204" pitchFamily="18" charset="0"/>
                        </a:rPr>
                        <m:t>~</m:t>
                      </m:r>
                      <m:r>
                        <a:rPr lang="fr-FR" sz="1600" b="0" i="1" smtClean="0">
                          <a:latin typeface="Cambria Math" panose="02040503050406030204" pitchFamily="18" charset="0"/>
                        </a:rPr>
                        <m:t>𝑁</m:t>
                      </m:r>
                      <m:d>
                        <m:dPr>
                          <m:ctrlPr>
                            <a:rPr lang="fr-FR" sz="1600" b="0" i="1" smtClean="0">
                              <a:latin typeface="Cambria Math" panose="02040503050406030204" pitchFamily="18" charset="0"/>
                            </a:rPr>
                          </m:ctrlPr>
                        </m:dPr>
                        <m:e>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𝜇</m:t>
                              </m:r>
                            </m:e>
                            <m:sub>
                              <m:r>
                                <a:rPr lang="fr-FR" sz="1600" b="0" i="1" smtClean="0">
                                  <a:latin typeface="Cambria Math" panose="02040503050406030204" pitchFamily="18" charset="0"/>
                                </a:rPr>
                                <m:t>𝑖</m:t>
                              </m:r>
                              <m:r>
                                <a:rPr lang="fr-FR" sz="1600" b="0" i="1" smtClean="0">
                                  <a:latin typeface="Cambria Math" panose="02040503050406030204" pitchFamily="18" charset="0"/>
                                </a:rPr>
                                <m:t>,</m:t>
                              </m:r>
                              <m:r>
                                <a:rPr lang="fr-FR" sz="1600" b="0" i="1" smtClean="0">
                                  <a:latin typeface="Cambria Math" panose="02040503050406030204" pitchFamily="18" charset="0"/>
                                </a:rPr>
                                <m:t>𝑡</m:t>
                              </m:r>
                            </m:sub>
                          </m:sSub>
                          <m:r>
                            <a:rPr lang="fr-FR" sz="1600" b="0" i="1" smtClean="0">
                              <a:latin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𝜎</m:t>
                          </m:r>
                        </m:e>
                      </m:d>
                    </m:oMath>
                  </m:oMathPara>
                </a14:m>
                <a:endParaRPr lang="fr-FR" sz="1600" dirty="0"/>
              </a:p>
            </p:txBody>
          </p:sp>
        </mc:Choice>
        <mc:Fallback xmlns="">
          <p:sp>
            <p:nvSpPr>
              <p:cNvPr id="4" name="ZoneTexte 3"/>
              <p:cNvSpPr txBox="1">
                <a:spLocks noRot="1" noChangeAspect="1" noMove="1" noResize="1" noEditPoints="1" noAdjustHandles="1" noChangeArrowheads="1" noChangeShapeType="1" noTextEdit="1"/>
              </p:cNvSpPr>
              <p:nvPr/>
            </p:nvSpPr>
            <p:spPr>
              <a:xfrm>
                <a:off x="368393" y="2482856"/>
                <a:ext cx="1319592" cy="277961"/>
              </a:xfrm>
              <a:prstGeom prst="rect">
                <a:avLst/>
              </a:prstGeom>
              <a:blipFill rotWithShape="0">
                <a:blip r:embed="rId2"/>
                <a:stretch>
                  <a:fillRect l="-2304" b="-1521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30710" y="2814578"/>
                <a:ext cx="4491101" cy="3622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𝜇</m:t>
                          </m:r>
                        </m:e>
                        <m:sub>
                          <m:r>
                            <a:rPr lang="fr-FR" sz="1600" i="1">
                              <a:latin typeface="Cambria Math" panose="02040503050406030204" pitchFamily="18" charset="0"/>
                            </a:rPr>
                            <m:t>𝑖</m:t>
                          </m:r>
                          <m:r>
                            <a:rPr lang="fr-FR" sz="1600" b="0" i="1" smtClean="0">
                              <a:latin typeface="Cambria Math" panose="02040503050406030204" pitchFamily="18" charset="0"/>
                            </a:rPr>
                            <m:t>,</m:t>
                          </m:r>
                          <m:r>
                            <a:rPr lang="fr-FR" sz="1600" b="0" i="1" smtClean="0">
                              <a:latin typeface="Cambria Math" panose="02040503050406030204" pitchFamily="18" charset="0"/>
                            </a:rPr>
                            <m:t>𝑡</m:t>
                          </m:r>
                        </m:sub>
                      </m:sSub>
                      <m:r>
                        <a:rPr lang="fr-FR" sz="1600" b="0" i="1" smtClean="0">
                          <a:latin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𝛼</m:t>
                      </m:r>
                      <m:r>
                        <a:rPr lang="fr-FR" sz="1600" b="0" i="1" smtClean="0">
                          <a:latin typeface="Cambria Math" panose="02040503050406030204" pitchFamily="18" charset="0"/>
                          <a:ea typeface="Cambria Math" panose="02040503050406030204" pitchFamily="18" charset="0"/>
                        </a:rPr>
                        <m:t>+ </m:t>
                      </m:r>
                      <m:sSub>
                        <m:sSubPr>
                          <m:ctrlPr>
                            <a:rPr lang="fr-FR" sz="1600" b="0" i="1" smtClean="0">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𝛽</m:t>
                          </m:r>
                        </m:e>
                        <m:sub>
                          <m:r>
                            <a:rPr lang="fr-FR" sz="1600" b="0" i="1" smtClean="0">
                              <a:latin typeface="Cambria Math" panose="02040503050406030204" pitchFamily="18" charset="0"/>
                              <a:ea typeface="Cambria Math" panose="02040503050406030204" pitchFamily="18" charset="0"/>
                            </a:rPr>
                            <m:t>𝑒𝑠𝑠𝑒𝑛𝑐𝑒</m:t>
                          </m:r>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𝑖</m:t>
                          </m:r>
                          <m:r>
                            <a:rPr lang="fr-FR" sz="1600" b="0" i="1" smtClean="0">
                              <a:latin typeface="Cambria Math" panose="02040503050406030204" pitchFamily="18" charset="0"/>
                              <a:ea typeface="Cambria Math" panose="02040503050406030204" pitchFamily="18" charset="0"/>
                            </a:rPr>
                            <m:t>)</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𝛾</m:t>
                      </m:r>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𝑑𝑖𝑎𝑚𝑒𝑡𝑟𝑒</m:t>
                          </m:r>
                        </m:e>
                        <m:sub>
                          <m:r>
                            <a:rPr lang="fr-FR" sz="1600" b="0" i="1" smtClean="0">
                              <a:latin typeface="Cambria Math" panose="02040503050406030204" pitchFamily="18" charset="0"/>
                              <a:ea typeface="Cambria Math" panose="02040503050406030204" pitchFamily="18" charset="0"/>
                            </a:rPr>
                            <m:t>𝑖</m:t>
                          </m:r>
                        </m:sub>
                      </m:sSub>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𝜀</m:t>
                          </m:r>
                        </m:e>
                        <m:sub>
                          <m:r>
                            <a:rPr lang="fr-FR" sz="1600" b="0" i="1" smtClean="0">
                              <a:latin typeface="Cambria Math" panose="02040503050406030204" pitchFamily="18" charset="0"/>
                              <a:ea typeface="Cambria Math" panose="02040503050406030204" pitchFamily="18" charset="0"/>
                            </a:rPr>
                            <m:t>𝑖</m:t>
                          </m:r>
                        </m:sub>
                      </m:sSub>
                      <m:r>
                        <a:rPr lang="fr-FR" sz="1600" i="1">
                          <a:latin typeface="Cambria Math" panose="02040503050406030204" pitchFamily="18" charset="0"/>
                          <a:ea typeface="Cambria Math" panose="02040503050406030204" pitchFamily="18" charset="0"/>
                        </a:rPr>
                        <m:t>+</m:t>
                      </m:r>
                      <m:sSub>
                        <m:sSubPr>
                          <m:ctrlPr>
                            <a:rPr lang="fr-FR" sz="1600" i="1">
                              <a:latin typeface="Cambria Math" panose="02040503050406030204" pitchFamily="18" charset="0"/>
                              <a:ea typeface="Cambria Math" panose="02040503050406030204" pitchFamily="18" charset="0"/>
                            </a:rPr>
                          </m:ctrlPr>
                        </m:sSubPr>
                        <m:e>
                          <m:r>
                            <a:rPr lang="fr-FR" sz="1600" i="1" smtClean="0">
                              <a:latin typeface="Cambria Math" panose="02040503050406030204" pitchFamily="18" charset="0"/>
                              <a:ea typeface="Cambria Math" panose="02040503050406030204" pitchFamily="18" charset="0"/>
                            </a:rPr>
                            <m:t>𝛿</m:t>
                          </m:r>
                        </m:e>
                        <m:sub>
                          <m:r>
                            <a:rPr lang="fr-FR" sz="1600" b="0" i="1" smtClean="0">
                              <a:latin typeface="Cambria Math" panose="02040503050406030204" pitchFamily="18" charset="0"/>
                              <a:ea typeface="Cambria Math" panose="02040503050406030204" pitchFamily="18" charset="0"/>
                            </a:rPr>
                            <m:t>𝑖</m:t>
                          </m:r>
                        </m:sub>
                      </m:sSub>
                    </m:oMath>
                  </m:oMathPara>
                </a14:m>
                <a:endParaRPr lang="fr-FR" sz="1600" dirty="0"/>
              </a:p>
            </p:txBody>
          </p:sp>
        </mc:Choice>
        <mc:Fallback xmlns="">
          <p:sp>
            <p:nvSpPr>
              <p:cNvPr id="5" name="Rectangle 4"/>
              <p:cNvSpPr>
                <a:spLocks noRot="1" noChangeAspect="1" noMove="1" noResize="1" noEditPoints="1" noAdjustHandles="1" noChangeArrowheads="1" noChangeShapeType="1" noTextEdit="1"/>
              </p:cNvSpPr>
              <p:nvPr/>
            </p:nvSpPr>
            <p:spPr>
              <a:xfrm>
                <a:off x="230710" y="2814578"/>
                <a:ext cx="4491101" cy="362279"/>
              </a:xfrm>
              <a:prstGeom prst="rect">
                <a:avLst/>
              </a:prstGeom>
              <a:blipFill rotWithShape="0">
                <a:blip r:embed="rId3"/>
                <a:stretch>
                  <a:fillRect b="-6780"/>
                </a:stretch>
              </a:blipFill>
            </p:spPr>
            <p:txBody>
              <a:bodyPr/>
              <a:lstStyle/>
              <a:p>
                <a:r>
                  <a:rPr lang="fr-FR">
                    <a:noFill/>
                  </a:rPr>
                  <a:t> </a:t>
                </a:r>
              </a:p>
            </p:txBody>
          </p:sp>
        </mc:Fallback>
      </mc:AlternateContent>
      <p:cxnSp>
        <p:nvCxnSpPr>
          <p:cNvPr id="9" name="Connecteur droit avec flèche 8"/>
          <p:cNvCxnSpPr/>
          <p:nvPr/>
        </p:nvCxnSpPr>
        <p:spPr>
          <a:xfrm flipH="1">
            <a:off x="1462239" y="3176857"/>
            <a:ext cx="2490925" cy="1122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V="1">
            <a:off x="4451927" y="1649827"/>
            <a:ext cx="835774" cy="11647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p:cNvSpPr/>
              <p:nvPr/>
            </p:nvSpPr>
            <p:spPr>
              <a:xfrm>
                <a:off x="4364679" y="816831"/>
                <a:ext cx="12839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𝛿</m:t>
                          </m:r>
                        </m:e>
                        <m:sub>
                          <m:r>
                            <a:rPr lang="fr-FR" sz="1600" b="0" i="1" smtClean="0">
                              <a:latin typeface="Cambria Math" panose="02040503050406030204" pitchFamily="18" charset="0"/>
                              <a:ea typeface="Cambria Math" panose="02040503050406030204" pitchFamily="18" charset="0"/>
                            </a:rPr>
                            <m:t>𝑖</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𝑁</m:t>
                      </m:r>
                      <m:r>
                        <a:rPr lang="fr-FR" sz="1600" b="0" i="1" smtClean="0">
                          <a:latin typeface="Cambria Math" panose="02040503050406030204" pitchFamily="18" charset="0"/>
                          <a:ea typeface="Cambria Math" panose="02040503050406030204" pitchFamily="18" charset="0"/>
                        </a:rPr>
                        <m:t>(</m:t>
                      </m:r>
                      <m:sSub>
                        <m:sSubPr>
                          <m:ctrlPr>
                            <a:rPr lang="fr-FR" sz="1600" i="1">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𝛿</m:t>
                          </m:r>
                        </m:e>
                        <m:sub>
                          <m:r>
                            <a:rPr lang="fr-FR" sz="1600" b="0" i="1" smtClean="0">
                              <a:latin typeface="Cambria Math" panose="02040503050406030204" pitchFamily="18" charset="0"/>
                              <a:ea typeface="Cambria Math" panose="02040503050406030204" pitchFamily="18" charset="0"/>
                            </a:rPr>
                            <m:t>𝑡</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𝜔</m:t>
                      </m:r>
                      <m:r>
                        <a:rPr lang="fr-FR" sz="1600" b="0" i="1" smtClean="0">
                          <a:latin typeface="Cambria Math" panose="02040503050406030204" pitchFamily="18" charset="0"/>
                          <a:ea typeface="Cambria Math" panose="02040503050406030204" pitchFamily="18" charset="0"/>
                        </a:rPr>
                        <m:t>)</m:t>
                      </m:r>
                    </m:oMath>
                  </m:oMathPara>
                </a14:m>
                <a:endParaRPr lang="fr-FR" sz="1600" dirty="0"/>
              </a:p>
            </p:txBody>
          </p:sp>
        </mc:Choice>
        <mc:Fallback xmlns="">
          <p:sp>
            <p:nvSpPr>
              <p:cNvPr id="13" name="Rectangle 12"/>
              <p:cNvSpPr>
                <a:spLocks noRot="1" noChangeAspect="1" noMove="1" noResize="1" noEditPoints="1" noAdjustHandles="1" noChangeArrowheads="1" noChangeShapeType="1" noTextEdit="1"/>
              </p:cNvSpPr>
              <p:nvPr/>
            </p:nvSpPr>
            <p:spPr>
              <a:xfrm>
                <a:off x="4364679" y="816831"/>
                <a:ext cx="1283941" cy="338554"/>
              </a:xfrm>
              <a:prstGeom prst="rect">
                <a:avLst/>
              </a:prstGeom>
              <a:blipFill rotWithShape="0">
                <a:blip r:embed="rId4"/>
                <a:stretch>
                  <a:fillRect b="-12500"/>
                </a:stretch>
              </a:blipFill>
            </p:spPr>
            <p:txBody>
              <a:bodyPr/>
              <a:lstStyle/>
              <a:p>
                <a:r>
                  <a:rPr lang="fr-FR">
                    <a:noFill/>
                  </a:rPr>
                  <a:t> </a:t>
                </a:r>
              </a:p>
            </p:txBody>
          </p:sp>
        </mc:Fallback>
      </mc:AlternateContent>
      <p:sp>
        <p:nvSpPr>
          <p:cNvPr id="14" name="ZoneTexte 13"/>
          <p:cNvSpPr txBox="1"/>
          <p:nvPr/>
        </p:nvSpPr>
        <p:spPr>
          <a:xfrm>
            <a:off x="396818" y="5350497"/>
            <a:ext cx="2582334" cy="923330"/>
          </a:xfrm>
          <a:prstGeom prst="rect">
            <a:avLst/>
          </a:prstGeom>
          <a:noFill/>
        </p:spPr>
        <p:txBody>
          <a:bodyPr wrap="square" rtlCol="0">
            <a:spAutoFit/>
          </a:bodyPr>
          <a:lstStyle/>
          <a:p>
            <a:r>
              <a:rPr lang="fr-FR" dirty="0"/>
              <a:t>Emboîtement d’effets aléatoires parcelle / placette</a:t>
            </a:r>
          </a:p>
        </p:txBody>
      </p:sp>
      <p:sp>
        <p:nvSpPr>
          <p:cNvPr id="15" name="ZoneTexte 14"/>
          <p:cNvSpPr txBox="1"/>
          <p:nvPr/>
        </p:nvSpPr>
        <p:spPr>
          <a:xfrm>
            <a:off x="4275661" y="499191"/>
            <a:ext cx="2582334" cy="369332"/>
          </a:xfrm>
          <a:prstGeom prst="rect">
            <a:avLst/>
          </a:prstGeom>
          <a:noFill/>
        </p:spPr>
        <p:txBody>
          <a:bodyPr wrap="square" rtlCol="0">
            <a:spAutoFit/>
          </a:bodyPr>
          <a:lstStyle/>
          <a:p>
            <a:r>
              <a:rPr lang="fr-FR" dirty="0"/>
              <a:t>Effet aléatoire année</a:t>
            </a:r>
          </a:p>
        </p:txBody>
      </p:sp>
      <p:sp>
        <p:nvSpPr>
          <p:cNvPr id="16" name="Rectangle 15"/>
          <p:cNvSpPr/>
          <p:nvPr/>
        </p:nvSpPr>
        <p:spPr>
          <a:xfrm>
            <a:off x="4097862" y="389467"/>
            <a:ext cx="2760133" cy="12603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325499" y="4262390"/>
            <a:ext cx="2760133" cy="20518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3609118" y="3580178"/>
            <a:ext cx="5419092" cy="3139321"/>
          </a:xfrm>
          <a:prstGeom prst="rect">
            <a:avLst/>
          </a:prstGeom>
          <a:noFill/>
        </p:spPr>
        <p:txBody>
          <a:bodyPr wrap="square" rtlCol="0">
            <a:spAutoFit/>
          </a:bodyPr>
          <a:lstStyle/>
          <a:p>
            <a:endParaRPr lang="fr-FR" dirty="0"/>
          </a:p>
          <a:p>
            <a:r>
              <a:rPr lang="fr-FR" dirty="0"/>
              <a:t>! Vérifier:</a:t>
            </a:r>
          </a:p>
          <a:p>
            <a:endParaRPr lang="fr-FR" dirty="0"/>
          </a:p>
          <a:p>
            <a:pPr marL="285750" indent="-285750">
              <a:buFont typeface="Arial" panose="020B0604020202020204" pitchFamily="34" charset="0"/>
              <a:buChar char="•"/>
            </a:pPr>
            <a:r>
              <a:rPr lang="fr-FR" dirty="0"/>
              <a:t>Variance inter-parcelles – intra-placette</a:t>
            </a:r>
          </a:p>
          <a:p>
            <a:pPr marL="285750" indent="-285750">
              <a:buFont typeface="Arial" panose="020B0604020202020204" pitchFamily="34" charset="0"/>
              <a:buChar char="•"/>
            </a:pPr>
            <a:r>
              <a:rPr lang="fr-FR" dirty="0"/>
              <a:t>Variance intra-nichoirs – inter-nichoir</a:t>
            </a:r>
          </a:p>
          <a:p>
            <a:pPr marL="285750" indent="-285750">
              <a:buFont typeface="Arial" panose="020B0604020202020204" pitchFamily="34" charset="0"/>
              <a:buChar char="•"/>
            </a:pPr>
            <a:r>
              <a:rPr lang="fr-FR" dirty="0"/>
              <a:t>Variance intra-annuelle – </a:t>
            </a:r>
            <a:r>
              <a:rPr lang="fr-FR" dirty="0" err="1"/>
              <a:t>inter-annuelle</a:t>
            </a:r>
            <a:endParaRPr lang="fr-FR" dirty="0"/>
          </a:p>
          <a:p>
            <a:pPr marL="285750" indent="-285750">
              <a:buFont typeface="Arial" panose="020B0604020202020204" pitchFamily="34" charset="0"/>
              <a:buChar char="•"/>
            </a:pPr>
            <a:r>
              <a:rPr lang="fr-FR" dirty="0"/>
              <a:t>Variance intra-annuelle dans </a:t>
            </a:r>
            <a:r>
              <a:rPr lang="fr-FR" dirty="0" err="1"/>
              <a:t>i,j</a:t>
            </a:r>
            <a:r>
              <a:rPr lang="fr-FR" dirty="0"/>
              <a:t> et k</a:t>
            </a:r>
          </a:p>
          <a:p>
            <a:endParaRPr lang="fr-FR" dirty="0"/>
          </a:p>
          <a:p>
            <a:r>
              <a:rPr lang="fr-FR" dirty="0"/>
              <a:t>Il faut suffisamment de données  pour que </a:t>
            </a:r>
            <a:r>
              <a:rPr lang="fr-FR" u="sng" dirty="0"/>
              <a:t>chaque effet soit correctement estimé!!</a:t>
            </a:r>
          </a:p>
          <a:p>
            <a:pPr marL="285750" indent="-285750">
              <a:buFont typeface="Arial" panose="020B0604020202020204" pitchFamily="34" charset="0"/>
              <a:buChar char="•"/>
            </a:pPr>
            <a:endParaRPr lang="fr-FR" dirty="0"/>
          </a:p>
        </p:txBody>
      </p:sp>
      <mc:AlternateContent xmlns:mc="http://schemas.openxmlformats.org/markup-compatibility/2006" xmlns:a14="http://schemas.microsoft.com/office/drawing/2010/main">
        <mc:Choice Requires="a14">
          <p:sp>
            <p:nvSpPr>
              <p:cNvPr id="19" name="Rectangle 18"/>
              <p:cNvSpPr/>
              <p:nvPr/>
            </p:nvSpPr>
            <p:spPr>
              <a:xfrm>
                <a:off x="938752" y="4627260"/>
                <a:ext cx="1427249" cy="358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𝜃</m:t>
                          </m:r>
                        </m:e>
                        <m:sub>
                          <m:r>
                            <a:rPr lang="fr-FR" sz="1600" i="1">
                              <a:latin typeface="Cambria Math" panose="02040503050406030204" pitchFamily="18" charset="0"/>
                              <a:ea typeface="Cambria Math" panose="02040503050406030204" pitchFamily="18" charset="0"/>
                            </a:rPr>
                            <m:t>𝑗</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𝑁</m:t>
                      </m:r>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𝜃</m:t>
                          </m:r>
                          <m:r>
                            <a:rPr lang="fr-FR" sz="1600" b="0" i="1" smtClean="0">
                              <a:latin typeface="Cambria Math" panose="02040503050406030204" pitchFamily="18" charset="0"/>
                              <a:ea typeface="Cambria Math" panose="02040503050406030204" pitchFamily="18" charset="0"/>
                            </a:rPr>
                            <m:t>′</m:t>
                          </m:r>
                        </m:e>
                        <m:sub>
                          <m:r>
                            <a:rPr lang="fr-FR" sz="1600" b="0" i="1" smtClean="0">
                              <a:latin typeface="Cambria Math" panose="02040503050406030204" pitchFamily="18" charset="0"/>
                              <a:ea typeface="Cambria Math" panose="02040503050406030204" pitchFamily="18" charset="0"/>
                            </a:rPr>
                            <m:t>𝑘</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𝜑</m:t>
                      </m:r>
                      <m:r>
                        <a:rPr lang="fr-FR" sz="1600" b="0" i="1" smtClean="0">
                          <a:latin typeface="Cambria Math" panose="02040503050406030204" pitchFamily="18" charset="0"/>
                          <a:ea typeface="Cambria Math" panose="02040503050406030204" pitchFamily="18" charset="0"/>
                        </a:rPr>
                        <m:t>′)</m:t>
                      </m:r>
                    </m:oMath>
                  </m:oMathPara>
                </a14:m>
                <a:endParaRPr lang="fr-FR" sz="1600" dirty="0"/>
              </a:p>
            </p:txBody>
          </p:sp>
        </mc:Choice>
        <mc:Fallback xmlns="">
          <p:sp>
            <p:nvSpPr>
              <p:cNvPr id="19" name="Rectangle 18"/>
              <p:cNvSpPr>
                <a:spLocks noRot="1" noChangeAspect="1" noMove="1" noResize="1" noEditPoints="1" noAdjustHandles="1" noChangeArrowheads="1" noChangeShapeType="1" noTextEdit="1"/>
              </p:cNvSpPr>
              <p:nvPr/>
            </p:nvSpPr>
            <p:spPr>
              <a:xfrm>
                <a:off x="938752" y="4627260"/>
                <a:ext cx="1427249" cy="358368"/>
              </a:xfrm>
              <a:prstGeom prst="rect">
                <a:avLst/>
              </a:prstGeom>
              <a:blipFill rotWithShape="0">
                <a:blip r:embed="rId5"/>
                <a:stretch>
                  <a:fillRect b="-678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1462238" y="4949784"/>
                <a:ext cx="127349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ea typeface="Cambria Math" panose="02040503050406030204" pitchFamily="18" charset="0"/>
                            </a:rPr>
                          </m:ctrlPr>
                        </m:sSubPr>
                        <m:e>
                          <m:r>
                            <a:rPr lang="fr-FR" sz="1600" i="1" smtClean="0">
                              <a:latin typeface="Cambria Math" panose="02040503050406030204" pitchFamily="18" charset="0"/>
                              <a:ea typeface="Cambria Math" panose="02040503050406030204" pitchFamily="18" charset="0"/>
                            </a:rPr>
                            <m:t>𝜃</m:t>
                          </m:r>
                          <m:r>
                            <a:rPr lang="fr-FR" sz="1600" b="0" i="1" smtClean="0">
                              <a:latin typeface="Cambria Math" panose="02040503050406030204" pitchFamily="18" charset="0"/>
                              <a:ea typeface="Cambria Math" panose="02040503050406030204" pitchFamily="18" charset="0"/>
                            </a:rPr>
                            <m:t>′</m:t>
                          </m:r>
                        </m:e>
                        <m:sub>
                          <m:r>
                            <a:rPr lang="fr-FR" sz="1600" b="0" i="1" smtClean="0">
                              <a:latin typeface="Cambria Math" panose="02040503050406030204" pitchFamily="18" charset="0"/>
                              <a:ea typeface="Cambria Math" panose="02040503050406030204" pitchFamily="18" charset="0"/>
                            </a:rPr>
                            <m:t>𝑘</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𝑁</m:t>
                      </m:r>
                      <m:r>
                        <a:rPr lang="fr-FR" sz="1600" b="0" i="1" smtClean="0">
                          <a:latin typeface="Cambria Math" panose="02040503050406030204" pitchFamily="18" charset="0"/>
                          <a:ea typeface="Cambria Math" panose="02040503050406030204" pitchFamily="18" charset="0"/>
                        </a:rPr>
                        <m:t>(0,</m:t>
                      </m:r>
                      <m:r>
                        <a:rPr lang="fr-FR" sz="1600" b="0" i="1" smtClean="0">
                          <a:latin typeface="Cambria Math" panose="02040503050406030204" pitchFamily="18" charset="0"/>
                          <a:ea typeface="Cambria Math" panose="02040503050406030204" pitchFamily="18" charset="0"/>
                        </a:rPr>
                        <m:t>𝜏</m:t>
                      </m:r>
                      <m:r>
                        <a:rPr lang="fr-FR" sz="1600" b="0" i="1" smtClean="0">
                          <a:latin typeface="Cambria Math" panose="02040503050406030204" pitchFamily="18" charset="0"/>
                          <a:ea typeface="Cambria Math" panose="02040503050406030204" pitchFamily="18" charset="0"/>
                        </a:rPr>
                        <m:t>)</m:t>
                      </m:r>
                    </m:oMath>
                  </m:oMathPara>
                </a14:m>
                <a:endParaRPr lang="fr-FR" sz="1600" dirty="0"/>
              </a:p>
            </p:txBody>
          </p:sp>
        </mc:Choice>
        <mc:Fallback xmlns="">
          <p:sp>
            <p:nvSpPr>
              <p:cNvPr id="20" name="Rectangle 19"/>
              <p:cNvSpPr>
                <a:spLocks noRot="1" noChangeAspect="1" noMove="1" noResize="1" noEditPoints="1" noAdjustHandles="1" noChangeArrowheads="1" noChangeShapeType="1" noTextEdit="1"/>
              </p:cNvSpPr>
              <p:nvPr/>
            </p:nvSpPr>
            <p:spPr>
              <a:xfrm>
                <a:off x="1462238" y="4949784"/>
                <a:ext cx="1273490" cy="338554"/>
              </a:xfrm>
              <a:prstGeom prst="rect">
                <a:avLst/>
              </a:prstGeom>
              <a:blipFill rotWithShape="0">
                <a:blip r:embed="rId6"/>
                <a:stretch>
                  <a:fillRect b="-1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97119" y="4299460"/>
                <a:ext cx="1262140" cy="358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𝜀</m:t>
                          </m:r>
                        </m:e>
                        <m:sub>
                          <m:r>
                            <a:rPr lang="fr-FR" sz="1600" b="0" i="1" smtClean="0">
                              <a:latin typeface="Cambria Math" panose="02040503050406030204" pitchFamily="18" charset="0"/>
                              <a:ea typeface="Cambria Math" panose="02040503050406030204" pitchFamily="18" charset="0"/>
                            </a:rPr>
                            <m:t>𝑖</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𝑁</m:t>
                      </m:r>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𝜃</m:t>
                          </m:r>
                        </m:e>
                        <m:sub>
                          <m:r>
                            <a:rPr lang="fr-FR" sz="1600" b="0" i="1" smtClean="0">
                              <a:latin typeface="Cambria Math" panose="02040503050406030204" pitchFamily="18" charset="0"/>
                              <a:ea typeface="Cambria Math" panose="02040503050406030204" pitchFamily="18" charset="0"/>
                            </a:rPr>
                            <m:t>𝑗</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𝜑</m:t>
                      </m:r>
                      <m:r>
                        <a:rPr lang="fr-FR" sz="1600" b="0" i="1" smtClean="0">
                          <a:latin typeface="Cambria Math" panose="02040503050406030204" pitchFamily="18" charset="0"/>
                          <a:ea typeface="Cambria Math" panose="02040503050406030204" pitchFamily="18" charset="0"/>
                        </a:rPr>
                        <m:t>)</m:t>
                      </m:r>
                    </m:oMath>
                  </m:oMathPara>
                </a14:m>
                <a:endParaRPr lang="fr-FR" sz="1600" dirty="0"/>
              </a:p>
            </p:txBody>
          </p:sp>
        </mc:Choice>
        <mc:Fallback xmlns="">
          <p:sp>
            <p:nvSpPr>
              <p:cNvPr id="21" name="Rectangle 20"/>
              <p:cNvSpPr>
                <a:spLocks noRot="1" noChangeAspect="1" noMove="1" noResize="1" noEditPoints="1" noAdjustHandles="1" noChangeArrowheads="1" noChangeShapeType="1" noTextEdit="1"/>
              </p:cNvSpPr>
              <p:nvPr/>
            </p:nvSpPr>
            <p:spPr>
              <a:xfrm>
                <a:off x="397119" y="4299460"/>
                <a:ext cx="1262140" cy="358368"/>
              </a:xfrm>
              <a:prstGeom prst="rect">
                <a:avLst/>
              </a:prstGeom>
              <a:blipFill rotWithShape="0">
                <a:blip r:embed="rId7"/>
                <a:stretch>
                  <a:fillRect b="-6780"/>
                </a:stretch>
              </a:blipFill>
            </p:spPr>
            <p:txBody>
              <a:bodyPr/>
              <a:lstStyle/>
              <a:p>
                <a:r>
                  <a:rPr lang="fr-FR">
                    <a:noFill/>
                  </a:rPr>
                  <a:t> </a:t>
                </a:r>
              </a:p>
            </p:txBody>
          </p:sp>
        </mc:Fallback>
      </mc:AlternateContent>
      <p:sp>
        <p:nvSpPr>
          <p:cNvPr id="8" name="ZoneTexte 7"/>
          <p:cNvSpPr txBox="1"/>
          <p:nvPr/>
        </p:nvSpPr>
        <p:spPr>
          <a:xfrm>
            <a:off x="230710" y="109238"/>
            <a:ext cx="1296448" cy="954107"/>
          </a:xfrm>
          <a:prstGeom prst="rect">
            <a:avLst/>
          </a:prstGeom>
          <a:noFill/>
        </p:spPr>
        <p:txBody>
          <a:bodyPr wrap="square" rtlCol="0">
            <a:spAutoFit/>
          </a:bodyPr>
          <a:lstStyle/>
          <a:p>
            <a:r>
              <a:rPr lang="fr-FR" sz="1400" i="1" dirty="0"/>
              <a:t>i = arbre</a:t>
            </a:r>
          </a:p>
          <a:p>
            <a:r>
              <a:rPr lang="fr-FR" sz="1400" i="1" dirty="0"/>
              <a:t>j = placette</a:t>
            </a:r>
          </a:p>
          <a:p>
            <a:r>
              <a:rPr lang="fr-FR" sz="1400" i="1" dirty="0"/>
              <a:t>k = parcelle</a:t>
            </a:r>
          </a:p>
          <a:p>
            <a:r>
              <a:rPr lang="fr-FR" sz="1400" i="1" dirty="0"/>
              <a:t>t = année</a:t>
            </a:r>
          </a:p>
        </p:txBody>
      </p:sp>
      <mc:AlternateContent xmlns:mc="http://schemas.openxmlformats.org/markup-compatibility/2006" xmlns:a14="http://schemas.microsoft.com/office/drawing/2010/main">
        <mc:Choice Requires="a14">
          <p:sp>
            <p:nvSpPr>
              <p:cNvPr id="22" name="Rectangle 21"/>
              <p:cNvSpPr/>
              <p:nvPr/>
            </p:nvSpPr>
            <p:spPr>
              <a:xfrm>
                <a:off x="4924857" y="1165457"/>
                <a:ext cx="128676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𝛿</m:t>
                          </m:r>
                        </m:e>
                        <m:sub>
                          <m:r>
                            <a:rPr lang="fr-FR" sz="1600" b="0" i="1" smtClean="0">
                              <a:latin typeface="Cambria Math" panose="02040503050406030204" pitchFamily="18" charset="0"/>
                              <a:ea typeface="Cambria Math" panose="02040503050406030204" pitchFamily="18" charset="0"/>
                            </a:rPr>
                            <m:t>𝑡</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𝑁</m:t>
                      </m:r>
                      <m:r>
                        <a:rPr lang="fr-FR" sz="1600" b="0" i="1" smtClean="0">
                          <a:latin typeface="Cambria Math" panose="02040503050406030204" pitchFamily="18" charset="0"/>
                          <a:ea typeface="Cambria Math" panose="02040503050406030204" pitchFamily="18" charset="0"/>
                        </a:rPr>
                        <m:t>(0,</m:t>
                      </m:r>
                      <m:r>
                        <a:rPr lang="fr-FR" sz="1600" b="0" i="1" smtClean="0">
                          <a:latin typeface="Cambria Math" panose="02040503050406030204" pitchFamily="18" charset="0"/>
                          <a:ea typeface="Cambria Math" panose="02040503050406030204" pitchFamily="18" charset="0"/>
                        </a:rPr>
                        <m:t>𝜔</m:t>
                      </m:r>
                      <m:r>
                        <a:rPr lang="fr-FR" sz="1600" b="0" i="1" smtClean="0">
                          <a:latin typeface="Cambria Math" panose="02040503050406030204" pitchFamily="18" charset="0"/>
                          <a:ea typeface="Cambria Math" panose="02040503050406030204" pitchFamily="18" charset="0"/>
                        </a:rPr>
                        <m:t>′)</m:t>
                      </m:r>
                    </m:oMath>
                  </m:oMathPara>
                </a14:m>
                <a:endParaRPr lang="fr-FR" sz="1600" dirty="0"/>
              </a:p>
            </p:txBody>
          </p:sp>
        </mc:Choice>
        <mc:Fallback xmlns="">
          <p:sp>
            <p:nvSpPr>
              <p:cNvPr id="22" name="Rectangle 21"/>
              <p:cNvSpPr>
                <a:spLocks noRot="1" noChangeAspect="1" noMove="1" noResize="1" noEditPoints="1" noAdjustHandles="1" noChangeArrowheads="1" noChangeShapeType="1" noTextEdit="1"/>
              </p:cNvSpPr>
              <p:nvPr/>
            </p:nvSpPr>
            <p:spPr>
              <a:xfrm>
                <a:off x="4924857" y="1165457"/>
                <a:ext cx="1286763" cy="338554"/>
              </a:xfrm>
              <a:prstGeom prst="rect">
                <a:avLst/>
              </a:prstGeom>
              <a:blipFill rotWithShape="0">
                <a:blip r:embed="rId8"/>
                <a:stretch>
                  <a:fillRect b="-12500"/>
                </a:stretch>
              </a:blipFill>
            </p:spPr>
            <p:txBody>
              <a:bodyPr/>
              <a:lstStyle/>
              <a:p>
                <a:r>
                  <a:rPr lang="fr-FR">
                    <a:noFill/>
                  </a:rPr>
                  <a:t> </a:t>
                </a:r>
              </a:p>
            </p:txBody>
          </p:sp>
        </mc:Fallback>
      </mc:AlternateContent>
      <p:sp>
        <p:nvSpPr>
          <p:cNvPr id="2" name="Espace réservé du numéro de diapositive 1">
            <a:extLst>
              <a:ext uri="{FF2B5EF4-FFF2-40B4-BE49-F238E27FC236}">
                <a16:creationId xmlns:a16="http://schemas.microsoft.com/office/drawing/2014/main" id="{A72D3C57-0D66-4D67-AC4F-08F5DB56F677}"/>
              </a:ext>
            </a:extLst>
          </p:cNvPr>
          <p:cNvSpPr>
            <a:spLocks noGrp="1"/>
          </p:cNvSpPr>
          <p:nvPr>
            <p:ph type="sldNum" sz="quarter" idx="12"/>
          </p:nvPr>
        </p:nvSpPr>
        <p:spPr/>
        <p:txBody>
          <a:bodyPr/>
          <a:lstStyle/>
          <a:p>
            <a:fld id="{6697765D-F622-4BC4-AC55-80A3CC4A834C}" type="slidenum">
              <a:rPr lang="fr-FR" smtClean="0"/>
              <a:pPr/>
              <a:t>66</a:t>
            </a:fld>
            <a:endParaRPr lang="fr-FR"/>
          </a:p>
        </p:txBody>
      </p:sp>
    </p:spTree>
    <p:extLst>
      <p:ext uri="{BB962C8B-B14F-4D97-AF65-F5344CB8AC3E}">
        <p14:creationId xmlns:p14="http://schemas.microsoft.com/office/powerpoint/2010/main" val="347087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9112" y="192669"/>
            <a:ext cx="8128000" cy="646331"/>
          </a:xfrm>
          <a:prstGeom prst="rect">
            <a:avLst/>
          </a:prstGeom>
        </p:spPr>
        <p:txBody>
          <a:bodyPr wrap="square">
            <a:spAutoFit/>
          </a:bodyPr>
          <a:lstStyle/>
          <a:p>
            <a:r>
              <a:rPr lang="fr-FR" dirty="0">
                <a:solidFill>
                  <a:schemeClr val="accent1">
                    <a:lumMod val="75000"/>
                  </a:schemeClr>
                </a:solidFill>
              </a:rPr>
              <a:t>&gt; mod.db3=</a:t>
            </a:r>
            <a:r>
              <a:rPr lang="fr-FR" dirty="0" err="1">
                <a:solidFill>
                  <a:schemeClr val="accent1">
                    <a:lumMod val="75000"/>
                  </a:schemeClr>
                </a:solidFill>
              </a:rPr>
              <a:t>lmer</a:t>
            </a:r>
            <a:r>
              <a:rPr lang="fr-FR" dirty="0">
                <a:solidFill>
                  <a:schemeClr val="accent1">
                    <a:lumMod val="75000"/>
                  </a:schemeClr>
                </a:solidFill>
              </a:rPr>
              <a:t>(</a:t>
            </a:r>
            <a:r>
              <a:rPr lang="fr-FR" dirty="0" err="1">
                <a:solidFill>
                  <a:schemeClr val="accent1">
                    <a:lumMod val="75000"/>
                  </a:schemeClr>
                </a:solidFill>
              </a:rPr>
              <a:t>date_debourrement~essence+diametre</a:t>
            </a:r>
            <a:endParaRPr lang="fr-FR" dirty="0">
              <a:solidFill>
                <a:schemeClr val="accent1">
                  <a:lumMod val="75000"/>
                </a:schemeClr>
              </a:solidFill>
            </a:endParaRPr>
          </a:p>
          <a:p>
            <a:r>
              <a:rPr lang="fr-FR" dirty="0">
                <a:solidFill>
                  <a:schemeClr val="accent1">
                    <a:lumMod val="75000"/>
                  </a:schemeClr>
                </a:solidFill>
              </a:rPr>
              <a:t>+(1|code_parcelle/</a:t>
            </a:r>
            <a:r>
              <a:rPr lang="fr-FR" dirty="0" err="1">
                <a:solidFill>
                  <a:schemeClr val="accent1">
                    <a:lumMod val="75000"/>
                  </a:schemeClr>
                </a:solidFill>
              </a:rPr>
              <a:t>code_placette</a:t>
            </a:r>
            <a:r>
              <a:rPr lang="fr-FR" dirty="0">
                <a:solidFill>
                  <a:schemeClr val="accent1">
                    <a:lumMod val="75000"/>
                  </a:schemeClr>
                </a:solidFill>
              </a:rPr>
              <a:t>)+(1|annee),data=</a:t>
            </a:r>
            <a:r>
              <a:rPr lang="fr-FR" dirty="0" err="1">
                <a:solidFill>
                  <a:schemeClr val="accent1">
                    <a:lumMod val="75000"/>
                  </a:schemeClr>
                </a:solidFill>
              </a:rPr>
              <a:t>d_pheno</a:t>
            </a:r>
            <a:r>
              <a:rPr lang="fr-FR" dirty="0">
                <a:solidFill>
                  <a:schemeClr val="accent1">
                    <a:lumMod val="75000"/>
                  </a:schemeClr>
                </a:solidFill>
              </a:rPr>
              <a: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62" y="1106487"/>
            <a:ext cx="8248650" cy="4848225"/>
          </a:xfrm>
          <a:prstGeom prst="rect">
            <a:avLst/>
          </a:prstGeom>
        </p:spPr>
      </p:pic>
      <p:sp>
        <p:nvSpPr>
          <p:cNvPr id="5" name="ZoneTexte 4"/>
          <p:cNvSpPr txBox="1"/>
          <p:nvPr/>
        </p:nvSpPr>
        <p:spPr>
          <a:xfrm>
            <a:off x="5808133" y="4191000"/>
            <a:ext cx="2641600" cy="2585323"/>
          </a:xfrm>
          <a:prstGeom prst="rect">
            <a:avLst/>
          </a:prstGeom>
          <a:noFill/>
        </p:spPr>
        <p:txBody>
          <a:bodyPr wrap="square" rtlCol="0">
            <a:spAutoFit/>
          </a:bodyPr>
          <a:lstStyle/>
          <a:p>
            <a:r>
              <a:rPr lang="fr-FR" dirty="0"/>
              <a:t>Attention! </a:t>
            </a:r>
          </a:p>
          <a:p>
            <a:endParaRPr lang="fr-FR" dirty="0"/>
          </a:p>
          <a:p>
            <a:r>
              <a:rPr lang="fr-FR" dirty="0"/>
              <a:t>Ici la variance inter-année est estimée sur 2 années : c’est clairement insuffisant</a:t>
            </a:r>
          </a:p>
          <a:p>
            <a:endParaRPr lang="fr-FR" dirty="0"/>
          </a:p>
          <a:p>
            <a:r>
              <a:rPr lang="fr-FR" dirty="0">
                <a:sym typeface="Wingdings" panose="05000000000000000000" pitchFamily="2" charset="2"/>
              </a:rPr>
              <a:t> </a:t>
            </a:r>
            <a:r>
              <a:rPr lang="fr-FR" b="1" u="sng" dirty="0">
                <a:sym typeface="Wingdings" panose="05000000000000000000" pitchFamily="2" charset="2"/>
              </a:rPr>
              <a:t>Passer l’année en effet fixe</a:t>
            </a:r>
            <a:endParaRPr lang="fr-FR" b="1" u="sng" dirty="0"/>
          </a:p>
        </p:txBody>
      </p:sp>
      <p:sp>
        <p:nvSpPr>
          <p:cNvPr id="3" name="Espace réservé du numéro de diapositive 2">
            <a:extLst>
              <a:ext uri="{FF2B5EF4-FFF2-40B4-BE49-F238E27FC236}">
                <a16:creationId xmlns:a16="http://schemas.microsoft.com/office/drawing/2014/main" id="{A80C5CF2-8A0E-4B96-8294-5260BDF22F38}"/>
              </a:ext>
            </a:extLst>
          </p:cNvPr>
          <p:cNvSpPr>
            <a:spLocks noGrp="1"/>
          </p:cNvSpPr>
          <p:nvPr>
            <p:ph type="sldNum" sz="quarter" idx="12"/>
          </p:nvPr>
        </p:nvSpPr>
        <p:spPr/>
        <p:txBody>
          <a:bodyPr/>
          <a:lstStyle/>
          <a:p>
            <a:fld id="{6697765D-F622-4BC4-AC55-80A3CC4A834C}" type="slidenum">
              <a:rPr lang="fr-FR" smtClean="0"/>
              <a:pPr/>
              <a:t>67</a:t>
            </a:fld>
            <a:endParaRPr lang="fr-FR"/>
          </a:p>
        </p:txBody>
      </p:sp>
    </p:spTree>
    <p:extLst>
      <p:ext uri="{BB962C8B-B14F-4D97-AF65-F5344CB8AC3E}">
        <p14:creationId xmlns:p14="http://schemas.microsoft.com/office/powerpoint/2010/main" val="11181732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8665" y="187236"/>
            <a:ext cx="8542867" cy="646331"/>
          </a:xfrm>
          <a:prstGeom prst="rect">
            <a:avLst/>
          </a:prstGeom>
        </p:spPr>
        <p:txBody>
          <a:bodyPr wrap="square">
            <a:spAutoFit/>
          </a:bodyPr>
          <a:lstStyle/>
          <a:p>
            <a:r>
              <a:rPr lang="fr-FR" dirty="0">
                <a:solidFill>
                  <a:schemeClr val="accent1">
                    <a:lumMod val="75000"/>
                  </a:schemeClr>
                </a:solidFill>
              </a:rPr>
              <a:t>&gt;mod.db4=</a:t>
            </a:r>
            <a:r>
              <a:rPr lang="fr-FR" dirty="0" err="1">
                <a:solidFill>
                  <a:schemeClr val="accent1">
                    <a:lumMod val="75000"/>
                  </a:schemeClr>
                </a:solidFill>
              </a:rPr>
              <a:t>lmer</a:t>
            </a:r>
            <a:r>
              <a:rPr lang="fr-FR" dirty="0">
                <a:solidFill>
                  <a:schemeClr val="accent1">
                    <a:lumMod val="75000"/>
                  </a:schemeClr>
                </a:solidFill>
              </a:rPr>
              <a:t>(</a:t>
            </a:r>
            <a:r>
              <a:rPr lang="fr-FR" dirty="0" err="1">
                <a:solidFill>
                  <a:schemeClr val="accent1">
                    <a:lumMod val="75000"/>
                  </a:schemeClr>
                </a:solidFill>
              </a:rPr>
              <a:t>date_debourrement~essence+diametre+annee</a:t>
            </a:r>
            <a:r>
              <a:rPr lang="fr-FR" dirty="0">
                <a:solidFill>
                  <a:schemeClr val="accent1">
                    <a:lumMod val="75000"/>
                  </a:schemeClr>
                </a:solidFill>
              </a:rPr>
              <a:t>+(1|code_parcelle/</a:t>
            </a:r>
            <a:r>
              <a:rPr lang="fr-FR" dirty="0" err="1">
                <a:solidFill>
                  <a:schemeClr val="accent1">
                    <a:lumMod val="75000"/>
                  </a:schemeClr>
                </a:solidFill>
              </a:rPr>
              <a:t>code_placette</a:t>
            </a:r>
            <a:r>
              <a:rPr lang="fr-FR" dirty="0">
                <a:solidFill>
                  <a:schemeClr val="accent1">
                    <a:lumMod val="75000"/>
                  </a:schemeClr>
                </a:solidFill>
              </a:rPr>
              <a:t>),data=</a:t>
            </a:r>
            <a:r>
              <a:rPr lang="fr-FR" dirty="0" err="1">
                <a:solidFill>
                  <a:schemeClr val="accent1">
                    <a:lumMod val="75000"/>
                  </a:schemeClr>
                </a:solidFill>
              </a:rPr>
              <a:t>d_pheno</a:t>
            </a:r>
            <a:r>
              <a:rPr lang="fr-FR" dirty="0">
                <a:solidFill>
                  <a:schemeClr val="accent1">
                    <a:lumMod val="75000"/>
                  </a:schemeClr>
                </a:solidFill>
              </a:rPr>
              <a: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66" y="954298"/>
            <a:ext cx="6180666" cy="5903702"/>
          </a:xfrm>
          <a:prstGeom prst="rect">
            <a:avLst/>
          </a:prstGeom>
        </p:spPr>
      </p:pic>
      <p:sp>
        <p:nvSpPr>
          <p:cNvPr id="7" name="ZoneTexte 6"/>
          <p:cNvSpPr txBox="1"/>
          <p:nvPr/>
        </p:nvSpPr>
        <p:spPr>
          <a:xfrm>
            <a:off x="3810000" y="4351867"/>
            <a:ext cx="5207000" cy="2308324"/>
          </a:xfrm>
          <a:prstGeom prst="rect">
            <a:avLst/>
          </a:prstGeom>
          <a:noFill/>
        </p:spPr>
        <p:txBody>
          <a:bodyPr wrap="square" rtlCol="0">
            <a:spAutoFit/>
          </a:bodyPr>
          <a:lstStyle/>
          <a:p>
            <a:r>
              <a:rPr lang="fr-FR" dirty="0"/>
              <a:t>&gt; L’effet fixe « année » augmente la différence entre les deux essences = à année constante, forte différence </a:t>
            </a:r>
            <a:r>
              <a:rPr lang="fr-FR" dirty="0" err="1"/>
              <a:t>phénologique</a:t>
            </a:r>
            <a:r>
              <a:rPr lang="fr-FR" dirty="0"/>
              <a:t> chêne / pin</a:t>
            </a:r>
          </a:p>
          <a:p>
            <a:endParaRPr lang="fr-FR" dirty="0"/>
          </a:p>
          <a:p>
            <a:r>
              <a:rPr lang="fr-FR" dirty="0"/>
              <a:t>&gt; L’effet aléatoire n’a pratiquement aucun impact sur la différence chêne / pin, parce que le </a:t>
            </a:r>
            <a:r>
              <a:rPr lang="fr-FR" b="1" u="sng" dirty="0"/>
              <a:t>terme de variance est mal estimé</a:t>
            </a:r>
          </a:p>
        </p:txBody>
      </p:sp>
      <p:sp>
        <p:nvSpPr>
          <p:cNvPr id="3" name="Espace réservé du numéro de diapositive 2">
            <a:extLst>
              <a:ext uri="{FF2B5EF4-FFF2-40B4-BE49-F238E27FC236}">
                <a16:creationId xmlns:a16="http://schemas.microsoft.com/office/drawing/2014/main" id="{B155F2CC-2072-4D43-B673-AF98E185A2DF}"/>
              </a:ext>
            </a:extLst>
          </p:cNvPr>
          <p:cNvSpPr>
            <a:spLocks noGrp="1"/>
          </p:cNvSpPr>
          <p:nvPr>
            <p:ph type="sldNum" sz="quarter" idx="12"/>
          </p:nvPr>
        </p:nvSpPr>
        <p:spPr/>
        <p:txBody>
          <a:bodyPr/>
          <a:lstStyle/>
          <a:p>
            <a:fld id="{6697765D-F622-4BC4-AC55-80A3CC4A834C}" type="slidenum">
              <a:rPr lang="fr-FR" smtClean="0"/>
              <a:pPr/>
              <a:t>68</a:t>
            </a:fld>
            <a:endParaRPr lang="fr-FR"/>
          </a:p>
        </p:txBody>
      </p:sp>
    </p:spTree>
    <p:extLst>
      <p:ext uri="{BB962C8B-B14F-4D97-AF65-F5344CB8AC3E}">
        <p14:creationId xmlns:p14="http://schemas.microsoft.com/office/powerpoint/2010/main" val="15960259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3" y="0"/>
            <a:ext cx="7179733" cy="6858000"/>
          </a:xfrm>
          <a:prstGeom prst="rect">
            <a:avLst/>
          </a:prstGeom>
        </p:spPr>
      </p:pic>
      <p:sp>
        <p:nvSpPr>
          <p:cNvPr id="5" name="ZoneTexte 4"/>
          <p:cNvSpPr txBox="1"/>
          <p:nvPr/>
        </p:nvSpPr>
        <p:spPr>
          <a:xfrm>
            <a:off x="4809067" y="3683000"/>
            <a:ext cx="4165600" cy="1200329"/>
          </a:xfrm>
          <a:prstGeom prst="rect">
            <a:avLst/>
          </a:prstGeom>
          <a:noFill/>
        </p:spPr>
        <p:txBody>
          <a:bodyPr wrap="square" rtlCol="0">
            <a:spAutoFit/>
          </a:bodyPr>
          <a:lstStyle/>
          <a:p>
            <a:r>
              <a:rPr lang="fr-FR" dirty="0"/>
              <a:t>&gt; Pas d’effet du diamètre</a:t>
            </a:r>
          </a:p>
          <a:p>
            <a:endParaRPr lang="fr-FR" dirty="0"/>
          </a:p>
          <a:p>
            <a:r>
              <a:rPr lang="fr-FR" dirty="0"/>
              <a:t>&gt; Même impact de l’effet année que pour l’essence</a:t>
            </a:r>
          </a:p>
        </p:txBody>
      </p:sp>
      <p:sp>
        <p:nvSpPr>
          <p:cNvPr id="2" name="Espace réservé du numéro de diapositive 1">
            <a:extLst>
              <a:ext uri="{FF2B5EF4-FFF2-40B4-BE49-F238E27FC236}">
                <a16:creationId xmlns:a16="http://schemas.microsoft.com/office/drawing/2014/main" id="{0F7AE4B0-7FC4-4749-BDC1-00487153E1F2}"/>
              </a:ext>
            </a:extLst>
          </p:cNvPr>
          <p:cNvSpPr>
            <a:spLocks noGrp="1"/>
          </p:cNvSpPr>
          <p:nvPr>
            <p:ph type="sldNum" sz="quarter" idx="12"/>
          </p:nvPr>
        </p:nvSpPr>
        <p:spPr/>
        <p:txBody>
          <a:bodyPr/>
          <a:lstStyle/>
          <a:p>
            <a:fld id="{6697765D-F622-4BC4-AC55-80A3CC4A834C}" type="slidenum">
              <a:rPr lang="fr-FR" smtClean="0"/>
              <a:pPr/>
              <a:t>69</a:t>
            </a:fld>
            <a:endParaRPr lang="fr-FR"/>
          </a:p>
        </p:txBody>
      </p:sp>
    </p:spTree>
    <p:extLst>
      <p:ext uri="{BB962C8B-B14F-4D97-AF65-F5344CB8AC3E}">
        <p14:creationId xmlns:p14="http://schemas.microsoft.com/office/powerpoint/2010/main" val="3852250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4D68B6D-6E10-311D-C06F-CFB150631844}"/>
              </a:ext>
            </a:extLst>
          </p:cNvPr>
          <p:cNvSpPr>
            <a:spLocks noGrp="1"/>
          </p:cNvSpPr>
          <p:nvPr>
            <p:ph type="sldNum" sz="quarter" idx="12"/>
          </p:nvPr>
        </p:nvSpPr>
        <p:spPr/>
        <p:txBody>
          <a:bodyPr/>
          <a:lstStyle/>
          <a:p>
            <a:fld id="{6697765D-F622-4BC4-AC55-80A3CC4A834C}" type="slidenum">
              <a:rPr lang="fr-FR" smtClean="0"/>
              <a:pPr/>
              <a:t>7</a:t>
            </a:fld>
            <a:endParaRPr lang="fr-FR"/>
          </a:p>
        </p:txBody>
      </p:sp>
      <p:pic>
        <p:nvPicPr>
          <p:cNvPr id="6" name="Image 5">
            <a:extLst>
              <a:ext uri="{FF2B5EF4-FFF2-40B4-BE49-F238E27FC236}">
                <a16:creationId xmlns:a16="http://schemas.microsoft.com/office/drawing/2014/main" id="{59EF7E47-51C6-9119-1A7E-D0B88E745130}"/>
              </a:ext>
            </a:extLst>
          </p:cNvPr>
          <p:cNvPicPr>
            <a:picLocks noChangeAspect="1"/>
          </p:cNvPicPr>
          <p:nvPr/>
        </p:nvPicPr>
        <p:blipFill>
          <a:blip r:embed="rId2"/>
          <a:stretch>
            <a:fillRect/>
          </a:stretch>
        </p:blipFill>
        <p:spPr>
          <a:xfrm>
            <a:off x="4242652" y="857249"/>
            <a:ext cx="4901348" cy="4772025"/>
          </a:xfrm>
          <a:prstGeom prst="rect">
            <a:avLst/>
          </a:prstGeom>
        </p:spPr>
      </p:pic>
      <p:sp>
        <p:nvSpPr>
          <p:cNvPr id="7" name="ZoneTexte 6">
            <a:extLst>
              <a:ext uri="{FF2B5EF4-FFF2-40B4-BE49-F238E27FC236}">
                <a16:creationId xmlns:a16="http://schemas.microsoft.com/office/drawing/2014/main" id="{A691BF0E-137A-9CA6-2249-759C7919BD63}"/>
              </a:ext>
            </a:extLst>
          </p:cNvPr>
          <p:cNvSpPr txBox="1"/>
          <p:nvPr/>
        </p:nvSpPr>
        <p:spPr>
          <a:xfrm>
            <a:off x="226068" y="495299"/>
            <a:ext cx="3469631" cy="5909310"/>
          </a:xfrm>
          <a:prstGeom prst="rect">
            <a:avLst/>
          </a:prstGeom>
          <a:noFill/>
        </p:spPr>
        <p:txBody>
          <a:bodyPr wrap="square">
            <a:spAutoFit/>
          </a:bodyPr>
          <a:lstStyle/>
          <a:p>
            <a:pPr marL="285750" indent="-285750">
              <a:buFont typeface="Wingdings" panose="05000000000000000000" pitchFamily="2" charset="2"/>
              <a:buChar char="Ø"/>
            </a:pPr>
            <a:r>
              <a:rPr lang="fr-FR" sz="1800" dirty="0"/>
              <a:t>Vu que ce sont des données simulées, on connait les paramètres que le modèle devra retrouver : </a:t>
            </a:r>
          </a:p>
          <a:p>
            <a:pPr marL="285750" indent="-285750">
              <a:buFont typeface="Wingdings" panose="05000000000000000000" pitchFamily="2" charset="2"/>
              <a:buChar char="Ø"/>
            </a:pPr>
            <a:endParaRPr lang="fr-FR" dirty="0"/>
          </a:p>
          <a:p>
            <a:r>
              <a:rPr lang="fr-FR" sz="1800" dirty="0"/>
              <a:t> - interce</a:t>
            </a:r>
            <a:r>
              <a:rPr lang="fr-FR" dirty="0"/>
              <a:t>pt = 7, en moyenne sur tous les blocs. On a imposé une variation aléatoire d’un bloc à l’autre (la concentration planctonique n’est pas tout à fait la même dans les 20 blocs)</a:t>
            </a:r>
          </a:p>
          <a:p>
            <a:endParaRPr lang="fr-FR" sz="1800" dirty="0"/>
          </a:p>
          <a:p>
            <a:r>
              <a:rPr lang="fr-FR" dirty="0"/>
              <a:t>- pente = -5. C’est la même dans tous les blocs</a:t>
            </a:r>
          </a:p>
          <a:p>
            <a:endParaRPr lang="fr-FR" sz="1800" dirty="0"/>
          </a:p>
          <a:p>
            <a:r>
              <a:rPr lang="fr-FR" dirty="0"/>
              <a:t>- résidu : normalement distribué, de moyenne 0 et variance 1</a:t>
            </a:r>
            <a:endParaRPr lang="fr-FR" sz="1800" dirty="0"/>
          </a:p>
        </p:txBody>
      </p:sp>
    </p:spTree>
    <p:extLst>
      <p:ext uri="{BB962C8B-B14F-4D97-AF65-F5344CB8AC3E}">
        <p14:creationId xmlns:p14="http://schemas.microsoft.com/office/powerpoint/2010/main" val="2024846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070B040-36CA-F255-7388-55BD3510EF27}"/>
              </a:ext>
            </a:extLst>
          </p:cNvPr>
          <p:cNvSpPr>
            <a:spLocks noGrp="1"/>
          </p:cNvSpPr>
          <p:nvPr>
            <p:ph idx="1"/>
          </p:nvPr>
        </p:nvSpPr>
        <p:spPr>
          <a:xfrm>
            <a:off x="504825" y="1253331"/>
            <a:ext cx="7886700" cy="4351338"/>
          </a:xfrm>
        </p:spPr>
        <p:txBody>
          <a:bodyPr>
            <a:normAutofit fontScale="92500" lnSpcReduction="20000"/>
          </a:bodyPr>
          <a:lstStyle/>
          <a:p>
            <a:r>
              <a:rPr lang="fr-FR" dirty="0"/>
              <a:t>La stratification d’un échantillonnage a un effet sur l’estimation des paramètres</a:t>
            </a:r>
          </a:p>
          <a:p>
            <a:endParaRPr lang="fr-FR" dirty="0"/>
          </a:p>
          <a:p>
            <a:r>
              <a:rPr lang="fr-FR" dirty="0"/>
              <a:t>Négliger cette structure vous expose à une erreur de type 1</a:t>
            </a:r>
          </a:p>
          <a:p>
            <a:endParaRPr lang="fr-FR" dirty="0"/>
          </a:p>
          <a:p>
            <a:r>
              <a:rPr lang="fr-FR" dirty="0"/>
              <a:t>La construction du modèle résulte d’un compromis entre représentation de la stratification et suffisance des données</a:t>
            </a:r>
          </a:p>
          <a:p>
            <a:endParaRPr lang="fr-FR" dirty="0"/>
          </a:p>
          <a:p>
            <a:r>
              <a:rPr lang="fr-FR" dirty="0"/>
              <a:t>Le modèle hiérarchique est un outil complexe à manipuler avec beaucoup de précautions</a:t>
            </a:r>
          </a:p>
        </p:txBody>
      </p:sp>
      <p:sp>
        <p:nvSpPr>
          <p:cNvPr id="4" name="Espace réservé du numéro de diapositive 3">
            <a:extLst>
              <a:ext uri="{FF2B5EF4-FFF2-40B4-BE49-F238E27FC236}">
                <a16:creationId xmlns:a16="http://schemas.microsoft.com/office/drawing/2014/main" id="{D66B4BDB-F49F-C295-3E72-03AD4E6F892C}"/>
              </a:ext>
            </a:extLst>
          </p:cNvPr>
          <p:cNvSpPr>
            <a:spLocks noGrp="1"/>
          </p:cNvSpPr>
          <p:nvPr>
            <p:ph type="sldNum" sz="quarter" idx="12"/>
          </p:nvPr>
        </p:nvSpPr>
        <p:spPr/>
        <p:txBody>
          <a:bodyPr/>
          <a:lstStyle/>
          <a:p>
            <a:fld id="{6697765D-F622-4BC4-AC55-80A3CC4A834C}" type="slidenum">
              <a:rPr lang="fr-FR" smtClean="0"/>
              <a:pPr/>
              <a:t>70</a:t>
            </a:fld>
            <a:endParaRPr lang="fr-FR"/>
          </a:p>
        </p:txBody>
      </p:sp>
    </p:spTree>
    <p:extLst>
      <p:ext uri="{BB962C8B-B14F-4D97-AF65-F5344CB8AC3E}">
        <p14:creationId xmlns:p14="http://schemas.microsoft.com/office/powerpoint/2010/main" val="16847972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ZoneTexte 3"/>
          <p:cNvSpPr txBox="1"/>
          <p:nvPr/>
        </p:nvSpPr>
        <p:spPr>
          <a:xfrm>
            <a:off x="135467" y="279400"/>
            <a:ext cx="7890933" cy="369332"/>
          </a:xfrm>
          <a:prstGeom prst="rect">
            <a:avLst/>
          </a:prstGeom>
          <a:noFill/>
        </p:spPr>
        <p:txBody>
          <a:bodyPr wrap="square" rtlCol="0">
            <a:spAutoFit/>
          </a:bodyPr>
          <a:lstStyle/>
          <a:p>
            <a:r>
              <a:rPr lang="fr-FR" dirty="0">
                <a:solidFill>
                  <a:schemeClr val="bg1"/>
                </a:solidFill>
              </a:rPr>
              <a:t>Quelques bonnes pratiques pour bien construire son modèle (mixte)</a:t>
            </a:r>
          </a:p>
        </p:txBody>
      </p:sp>
      <p:sp>
        <p:nvSpPr>
          <p:cNvPr id="5" name="ZoneTexte 4"/>
          <p:cNvSpPr txBox="1"/>
          <p:nvPr/>
        </p:nvSpPr>
        <p:spPr>
          <a:xfrm>
            <a:off x="423333" y="812801"/>
            <a:ext cx="8322733" cy="5847755"/>
          </a:xfrm>
          <a:prstGeom prst="rect">
            <a:avLst/>
          </a:prstGeom>
          <a:noFill/>
        </p:spPr>
        <p:txBody>
          <a:bodyPr wrap="square" rtlCol="0">
            <a:spAutoFit/>
          </a:bodyPr>
          <a:lstStyle/>
          <a:p>
            <a:r>
              <a:rPr lang="fr-FR" sz="1600" dirty="0">
                <a:solidFill>
                  <a:schemeClr val="bg1"/>
                </a:solidFill>
              </a:rPr>
              <a:t>	- construire l’équation du modèle a priori au plus près de 	l’</a:t>
            </a:r>
            <a:r>
              <a:rPr lang="fr-FR" sz="1600" b="1" u="sng" dirty="0">
                <a:solidFill>
                  <a:schemeClr val="bg1"/>
                </a:solidFill>
              </a:rPr>
              <a:t>hypothèse biologique </a:t>
            </a:r>
            <a:r>
              <a:rPr lang="fr-FR" sz="1600" dirty="0">
                <a:solidFill>
                  <a:schemeClr val="bg1"/>
                </a:solidFill>
              </a:rPr>
              <a:t>et de la </a:t>
            </a:r>
            <a:r>
              <a:rPr lang="fr-FR" sz="1600" b="1" u="sng" dirty="0">
                <a:solidFill>
                  <a:schemeClr val="bg1"/>
                </a:solidFill>
              </a:rPr>
              <a:t>structure de l’échantillonnage</a:t>
            </a:r>
          </a:p>
          <a:p>
            <a:endParaRPr lang="fr-FR" sz="1600" dirty="0">
              <a:solidFill>
                <a:schemeClr val="bg1"/>
              </a:solidFill>
            </a:endParaRPr>
          </a:p>
          <a:p>
            <a:r>
              <a:rPr lang="fr-FR" sz="1600" dirty="0">
                <a:solidFill>
                  <a:schemeClr val="bg1"/>
                </a:solidFill>
              </a:rPr>
              <a:t>	- commencer par un modèle simple et </a:t>
            </a:r>
            <a:r>
              <a:rPr lang="fr-FR" sz="1600" b="1" u="sng" dirty="0">
                <a:solidFill>
                  <a:schemeClr val="bg1"/>
                </a:solidFill>
              </a:rPr>
              <a:t>complexifier progressivement</a:t>
            </a:r>
            <a:r>
              <a:rPr lang="fr-FR" sz="1600" dirty="0">
                <a:solidFill>
                  <a:schemeClr val="bg1"/>
                </a:solidFill>
              </a:rPr>
              <a:t>: 	pas d’effets aléatoires &gt; un effet aléatoire sur 	l’</a:t>
            </a:r>
            <a:r>
              <a:rPr lang="fr-FR" sz="1600" dirty="0" err="1">
                <a:solidFill>
                  <a:schemeClr val="bg1"/>
                </a:solidFill>
              </a:rPr>
              <a:t>intercept</a:t>
            </a:r>
            <a:r>
              <a:rPr lang="fr-FR" sz="1600" dirty="0">
                <a:solidFill>
                  <a:schemeClr val="bg1"/>
                </a:solidFill>
              </a:rPr>
              <a:t> &gt; emboîtement 	d’effets &gt; pentes aléatoires &gt; effets 	aléatoires croisés</a:t>
            </a:r>
          </a:p>
          <a:p>
            <a:endParaRPr lang="fr-FR" sz="1600" dirty="0">
              <a:solidFill>
                <a:schemeClr val="bg1"/>
              </a:solidFill>
            </a:endParaRPr>
          </a:p>
          <a:p>
            <a:r>
              <a:rPr lang="fr-FR" sz="1600" dirty="0">
                <a:solidFill>
                  <a:schemeClr val="bg1"/>
                </a:solidFill>
              </a:rPr>
              <a:t>	- vérifier qu’il y a </a:t>
            </a:r>
            <a:r>
              <a:rPr lang="fr-FR" sz="1600" b="1" u="sng" dirty="0">
                <a:solidFill>
                  <a:schemeClr val="bg1"/>
                </a:solidFill>
              </a:rPr>
              <a:t>suffisamment de variabilité</a:t>
            </a:r>
            <a:r>
              <a:rPr lang="fr-FR" sz="1600" b="1" dirty="0">
                <a:solidFill>
                  <a:schemeClr val="bg1"/>
                </a:solidFill>
              </a:rPr>
              <a:t> </a:t>
            </a:r>
            <a:r>
              <a:rPr lang="fr-FR" sz="1600" dirty="0">
                <a:solidFill>
                  <a:schemeClr val="bg1"/>
                </a:solidFill>
              </a:rPr>
              <a:t>dans les données pour 	estimer tous les paramètres (conseil : </a:t>
            </a:r>
            <a:r>
              <a:rPr lang="fr-FR" sz="1600" dirty="0">
                <a:solidFill>
                  <a:schemeClr val="bg1"/>
                </a:solidFill>
                <a:cs typeface="Calibri" panose="020F0502020204030204" pitchFamily="34" charset="0"/>
              </a:rPr>
              <a:t>≥ 5 données / bloc à chaque 	niveau hiérarchique)</a:t>
            </a:r>
          </a:p>
          <a:p>
            <a:endParaRPr lang="fr-FR" sz="1600" dirty="0">
              <a:solidFill>
                <a:schemeClr val="bg1"/>
              </a:solidFill>
              <a:cs typeface="Calibri" panose="020F0502020204030204" pitchFamily="34" charset="0"/>
            </a:endParaRPr>
          </a:p>
          <a:p>
            <a:r>
              <a:rPr lang="fr-FR" sz="1600" dirty="0">
                <a:solidFill>
                  <a:schemeClr val="bg1"/>
                </a:solidFill>
                <a:cs typeface="Calibri" panose="020F0502020204030204" pitchFamily="34" charset="0"/>
              </a:rPr>
              <a:t>	- </a:t>
            </a:r>
            <a:r>
              <a:rPr lang="fr-FR" sz="1600" b="1" u="sng" dirty="0">
                <a:solidFill>
                  <a:schemeClr val="bg1"/>
                </a:solidFill>
                <a:cs typeface="Calibri" panose="020F0502020204030204" pitchFamily="34" charset="0"/>
              </a:rPr>
              <a:t>examiner attentivement les paramètres</a:t>
            </a:r>
            <a:r>
              <a:rPr lang="fr-FR" sz="1600" b="1" dirty="0">
                <a:solidFill>
                  <a:schemeClr val="bg1"/>
                </a:solidFill>
                <a:cs typeface="Calibri" panose="020F0502020204030204" pitchFamily="34" charset="0"/>
              </a:rPr>
              <a:t> </a:t>
            </a:r>
            <a:r>
              <a:rPr lang="fr-FR" sz="1600" dirty="0">
                <a:solidFill>
                  <a:schemeClr val="bg1"/>
                </a:solidFill>
                <a:cs typeface="Calibri" panose="020F0502020204030204" pitchFamily="34" charset="0"/>
              </a:rPr>
              <a:t>et leurs intervalles de 	confiance. Un estimateur trop différent, ou des intervalles de 	confiance fortement diminués par rapport à un modèle plus simple 	signent probablement un défaut de construction du modèle</a:t>
            </a:r>
          </a:p>
          <a:p>
            <a:endParaRPr lang="fr-FR" sz="1600" dirty="0">
              <a:solidFill>
                <a:schemeClr val="bg1"/>
              </a:solidFill>
              <a:cs typeface="Calibri" panose="020F0502020204030204" pitchFamily="34" charset="0"/>
            </a:endParaRPr>
          </a:p>
          <a:p>
            <a:r>
              <a:rPr lang="fr-FR" sz="1600" dirty="0">
                <a:solidFill>
                  <a:schemeClr val="bg1"/>
                </a:solidFill>
                <a:cs typeface="Calibri" panose="020F0502020204030204" pitchFamily="34" charset="0"/>
              </a:rPr>
              <a:t>	- </a:t>
            </a:r>
            <a:r>
              <a:rPr lang="fr-FR" sz="1600" b="1" u="sng" dirty="0">
                <a:solidFill>
                  <a:schemeClr val="bg1"/>
                </a:solidFill>
                <a:cs typeface="Calibri" panose="020F0502020204030204" pitchFamily="34" charset="0"/>
              </a:rPr>
              <a:t>ne pas ignorer les messages d’erreur </a:t>
            </a:r>
            <a:r>
              <a:rPr lang="fr-FR" sz="1600" dirty="0">
                <a:solidFill>
                  <a:schemeClr val="bg1"/>
                </a:solidFill>
                <a:cs typeface="Calibri" panose="020F0502020204030204" pitchFamily="34" charset="0"/>
              </a:rPr>
              <a:t>retournés par R sauf 	indication contraire de la documentation publiée par les 	concepteurs des packages ou les ouvrages de référence. </a:t>
            </a:r>
          </a:p>
          <a:p>
            <a:endParaRPr lang="fr-FR" sz="1600" dirty="0">
              <a:solidFill>
                <a:schemeClr val="bg1"/>
              </a:solidFill>
              <a:cs typeface="Calibri" panose="020F0502020204030204" pitchFamily="34" charset="0"/>
            </a:endParaRPr>
          </a:p>
          <a:p>
            <a:pPr algn="ctr"/>
            <a:r>
              <a:rPr lang="fr-FR" b="1" u="sng" dirty="0">
                <a:solidFill>
                  <a:schemeClr val="bg1"/>
                </a:solidFill>
                <a:cs typeface="Calibri" panose="020F0502020204030204" pitchFamily="34" charset="0"/>
              </a:rPr>
              <a:t>un modèle mixte n’est pas une solution magique pour pallier un échantillonnage mal conçu ou un déficit de données, mais un outil complexe et sensible aux hypothèses</a:t>
            </a:r>
            <a:endParaRPr lang="fr-FR" b="1" u="sng" dirty="0">
              <a:solidFill>
                <a:schemeClr val="bg1"/>
              </a:solidFill>
            </a:endParaRPr>
          </a:p>
        </p:txBody>
      </p:sp>
      <p:sp>
        <p:nvSpPr>
          <p:cNvPr id="2" name="Espace réservé du numéro de diapositive 1">
            <a:extLst>
              <a:ext uri="{FF2B5EF4-FFF2-40B4-BE49-F238E27FC236}">
                <a16:creationId xmlns:a16="http://schemas.microsoft.com/office/drawing/2014/main" id="{2DFB48E6-90B2-41AB-AA27-8432E58D214D}"/>
              </a:ext>
            </a:extLst>
          </p:cNvPr>
          <p:cNvSpPr>
            <a:spLocks noGrp="1"/>
          </p:cNvSpPr>
          <p:nvPr>
            <p:ph type="sldNum" sz="quarter" idx="12"/>
          </p:nvPr>
        </p:nvSpPr>
        <p:spPr/>
        <p:txBody>
          <a:bodyPr/>
          <a:lstStyle/>
          <a:p>
            <a:fld id="{6697765D-F622-4BC4-AC55-80A3CC4A834C}" type="slidenum">
              <a:rPr lang="fr-FR" smtClean="0"/>
              <a:pPr/>
              <a:t>71</a:t>
            </a:fld>
            <a:endParaRPr lang="fr-FR"/>
          </a:p>
        </p:txBody>
      </p:sp>
    </p:spTree>
    <p:extLst>
      <p:ext uri="{BB962C8B-B14F-4D97-AF65-F5344CB8AC3E}">
        <p14:creationId xmlns:p14="http://schemas.microsoft.com/office/powerpoint/2010/main" val="23653383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3933" y="320826"/>
            <a:ext cx="2678640" cy="1663939"/>
          </a:xfrm>
          <a:prstGeom prst="rect">
            <a:avLst/>
          </a:prstGeom>
        </p:spPr>
      </p:pic>
      <p:sp>
        <p:nvSpPr>
          <p:cNvPr id="5" name="ZoneTexte 4"/>
          <p:cNvSpPr txBox="1"/>
          <p:nvPr/>
        </p:nvSpPr>
        <p:spPr>
          <a:xfrm>
            <a:off x="102742" y="71919"/>
            <a:ext cx="5465851" cy="369332"/>
          </a:xfrm>
          <a:prstGeom prst="rect">
            <a:avLst/>
          </a:prstGeom>
          <a:noFill/>
        </p:spPr>
        <p:txBody>
          <a:bodyPr wrap="square" rtlCol="0">
            <a:spAutoFit/>
          </a:bodyPr>
          <a:lstStyle/>
          <a:p>
            <a:r>
              <a:rPr lang="fr-FR" dirty="0"/>
              <a:t>Pour aller plus loin</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4220" y="441251"/>
            <a:ext cx="2616338" cy="4176078"/>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8609" y="2231945"/>
            <a:ext cx="2979125" cy="1162974"/>
          </a:xfrm>
          <a:prstGeom prst="rect">
            <a:avLst/>
          </a:prstGeom>
        </p:spPr>
      </p:pic>
      <p:sp>
        <p:nvSpPr>
          <p:cNvPr id="2" name="Rectangle 1"/>
          <p:cNvSpPr/>
          <p:nvPr/>
        </p:nvSpPr>
        <p:spPr>
          <a:xfrm>
            <a:off x="4887734" y="5445996"/>
            <a:ext cx="3627616" cy="646331"/>
          </a:xfrm>
          <a:prstGeom prst="rect">
            <a:avLst/>
          </a:prstGeom>
        </p:spPr>
        <p:txBody>
          <a:bodyPr wrap="square">
            <a:spAutoFit/>
          </a:bodyPr>
          <a:lstStyle/>
          <a:p>
            <a:r>
              <a:rPr lang="fr-FR" dirty="0"/>
              <a:t>https://bbolker.github.io/mixedmodels-misc/glmmFAQ.html</a:t>
            </a:r>
          </a:p>
        </p:txBody>
      </p:sp>
      <p:pic>
        <p:nvPicPr>
          <p:cNvPr id="3" name="Imag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6173" y="3749286"/>
            <a:ext cx="3172949" cy="1103210"/>
          </a:xfrm>
          <a:prstGeom prst="rect">
            <a:avLst/>
          </a:prstGeom>
        </p:spPr>
      </p:pic>
      <p:pic>
        <p:nvPicPr>
          <p:cNvPr id="8" name="Imag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874" y="5192219"/>
            <a:ext cx="3516502" cy="1355197"/>
          </a:xfrm>
          <a:prstGeom prst="rect">
            <a:avLst/>
          </a:prstGeom>
        </p:spPr>
      </p:pic>
      <p:sp>
        <p:nvSpPr>
          <p:cNvPr id="9" name="Espace réservé du numéro de diapositive 8">
            <a:extLst>
              <a:ext uri="{FF2B5EF4-FFF2-40B4-BE49-F238E27FC236}">
                <a16:creationId xmlns:a16="http://schemas.microsoft.com/office/drawing/2014/main" id="{4A204EBE-11AF-48B6-A6D1-58EB7711F27B}"/>
              </a:ext>
            </a:extLst>
          </p:cNvPr>
          <p:cNvSpPr>
            <a:spLocks noGrp="1"/>
          </p:cNvSpPr>
          <p:nvPr>
            <p:ph type="sldNum" sz="quarter" idx="12"/>
          </p:nvPr>
        </p:nvSpPr>
        <p:spPr/>
        <p:txBody>
          <a:bodyPr/>
          <a:lstStyle/>
          <a:p>
            <a:fld id="{6697765D-F622-4BC4-AC55-80A3CC4A834C}" type="slidenum">
              <a:rPr lang="fr-FR" smtClean="0"/>
              <a:pPr/>
              <a:t>72</a:t>
            </a:fld>
            <a:endParaRPr lang="fr-FR"/>
          </a:p>
        </p:txBody>
      </p:sp>
    </p:spTree>
    <p:extLst>
      <p:ext uri="{BB962C8B-B14F-4D97-AF65-F5344CB8AC3E}">
        <p14:creationId xmlns:p14="http://schemas.microsoft.com/office/powerpoint/2010/main" val="22330178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ZoneTexte 3"/>
          <p:cNvSpPr txBox="1"/>
          <p:nvPr/>
        </p:nvSpPr>
        <p:spPr>
          <a:xfrm>
            <a:off x="135467" y="279400"/>
            <a:ext cx="7890933" cy="369332"/>
          </a:xfrm>
          <a:prstGeom prst="rect">
            <a:avLst/>
          </a:prstGeom>
          <a:noFill/>
        </p:spPr>
        <p:txBody>
          <a:bodyPr wrap="square" rtlCol="0">
            <a:spAutoFit/>
          </a:bodyPr>
          <a:lstStyle/>
          <a:p>
            <a:r>
              <a:rPr lang="fr-FR" dirty="0">
                <a:solidFill>
                  <a:schemeClr val="bg1"/>
                </a:solidFill>
              </a:rPr>
              <a:t>Encore deux messages</a:t>
            </a:r>
          </a:p>
        </p:txBody>
      </p:sp>
      <p:sp>
        <p:nvSpPr>
          <p:cNvPr id="2" name="ZoneTexte 1"/>
          <p:cNvSpPr txBox="1"/>
          <p:nvPr/>
        </p:nvSpPr>
        <p:spPr>
          <a:xfrm>
            <a:off x="1045029" y="1854926"/>
            <a:ext cx="7245531" cy="2585323"/>
          </a:xfrm>
          <a:prstGeom prst="rect">
            <a:avLst/>
          </a:prstGeom>
          <a:noFill/>
        </p:spPr>
        <p:txBody>
          <a:bodyPr wrap="square" rtlCol="0">
            <a:spAutoFit/>
          </a:bodyPr>
          <a:lstStyle/>
          <a:p>
            <a:r>
              <a:rPr lang="fr-FR" b="1" u="sng" dirty="0">
                <a:solidFill>
                  <a:schemeClr val="bg1"/>
                </a:solidFill>
              </a:rPr>
              <a:t>Misez sur la simplicité :</a:t>
            </a:r>
            <a:r>
              <a:rPr lang="fr-FR" b="1" dirty="0">
                <a:solidFill>
                  <a:schemeClr val="bg1"/>
                </a:solidFill>
              </a:rPr>
              <a:t> </a:t>
            </a:r>
            <a:r>
              <a:rPr lang="fr-FR" dirty="0">
                <a:solidFill>
                  <a:schemeClr val="bg1"/>
                </a:solidFill>
              </a:rPr>
              <a:t>si vous n’avez pas besoin d’un modèle mixte, n’en faites pas, la solution statistique la plus simple possible est toujours la meilleure</a:t>
            </a:r>
          </a:p>
          <a:p>
            <a:endParaRPr lang="fr-FR" dirty="0">
              <a:solidFill>
                <a:schemeClr val="bg1"/>
              </a:solidFill>
            </a:endParaRPr>
          </a:p>
          <a:p>
            <a:endParaRPr lang="fr-FR" dirty="0">
              <a:solidFill>
                <a:schemeClr val="bg1"/>
              </a:solidFill>
            </a:endParaRPr>
          </a:p>
          <a:p>
            <a:r>
              <a:rPr lang="fr-FR" b="1" u="sng" dirty="0">
                <a:solidFill>
                  <a:schemeClr val="bg1"/>
                </a:solidFill>
              </a:rPr>
              <a:t>Habitude n’est pas raison :</a:t>
            </a:r>
            <a:r>
              <a:rPr lang="fr-FR" b="1" dirty="0">
                <a:solidFill>
                  <a:schemeClr val="bg1"/>
                </a:solidFill>
              </a:rPr>
              <a:t> </a:t>
            </a:r>
            <a:r>
              <a:rPr lang="fr-FR" dirty="0">
                <a:solidFill>
                  <a:schemeClr val="bg1"/>
                </a:solidFill>
              </a:rPr>
              <a:t>de nombreuses pratiques courantes dans l’usage des modèles mixtes (et des modèles statistiques en général) conduisent à des résultats erronés et/ou complexifient inutilement les analyses</a:t>
            </a:r>
          </a:p>
        </p:txBody>
      </p:sp>
      <p:sp>
        <p:nvSpPr>
          <p:cNvPr id="3" name="Espace réservé du numéro de diapositive 2">
            <a:extLst>
              <a:ext uri="{FF2B5EF4-FFF2-40B4-BE49-F238E27FC236}">
                <a16:creationId xmlns:a16="http://schemas.microsoft.com/office/drawing/2014/main" id="{D29A68E0-C26B-4205-99BF-742706B61BCF}"/>
              </a:ext>
            </a:extLst>
          </p:cNvPr>
          <p:cNvSpPr>
            <a:spLocks noGrp="1"/>
          </p:cNvSpPr>
          <p:nvPr>
            <p:ph type="sldNum" sz="quarter" idx="12"/>
          </p:nvPr>
        </p:nvSpPr>
        <p:spPr/>
        <p:txBody>
          <a:bodyPr/>
          <a:lstStyle/>
          <a:p>
            <a:fld id="{6697765D-F622-4BC4-AC55-80A3CC4A834C}" type="slidenum">
              <a:rPr lang="fr-FR" smtClean="0"/>
              <a:pPr/>
              <a:t>73</a:t>
            </a:fld>
            <a:endParaRPr lang="fr-FR"/>
          </a:p>
        </p:txBody>
      </p:sp>
    </p:spTree>
    <p:extLst>
      <p:ext uri="{BB962C8B-B14F-4D97-AF65-F5344CB8AC3E}">
        <p14:creationId xmlns:p14="http://schemas.microsoft.com/office/powerpoint/2010/main" val="2867195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786A0929-2AEE-9D36-F369-9E5E8AB2E2C2}"/>
              </a:ext>
            </a:extLst>
          </p:cNvPr>
          <p:cNvSpPr>
            <a:spLocks noGrp="1"/>
          </p:cNvSpPr>
          <p:nvPr>
            <p:ph type="sldNum" sz="quarter" idx="12"/>
          </p:nvPr>
        </p:nvSpPr>
        <p:spPr/>
        <p:txBody>
          <a:bodyPr/>
          <a:lstStyle/>
          <a:p>
            <a:fld id="{6697765D-F622-4BC4-AC55-80A3CC4A834C}" type="slidenum">
              <a:rPr lang="fr-FR" smtClean="0"/>
              <a:pPr/>
              <a:t>8</a:t>
            </a:fld>
            <a:endParaRPr lang="fr-FR"/>
          </a:p>
        </p:txBody>
      </p:sp>
      <p:pic>
        <p:nvPicPr>
          <p:cNvPr id="6" name="Image 5">
            <a:extLst>
              <a:ext uri="{FF2B5EF4-FFF2-40B4-BE49-F238E27FC236}">
                <a16:creationId xmlns:a16="http://schemas.microsoft.com/office/drawing/2014/main" id="{5DBCEA26-3F2A-977F-F556-B396D5FD4E74}"/>
              </a:ext>
            </a:extLst>
          </p:cNvPr>
          <p:cNvPicPr>
            <a:picLocks noChangeAspect="1"/>
          </p:cNvPicPr>
          <p:nvPr/>
        </p:nvPicPr>
        <p:blipFill>
          <a:blip r:embed="rId2"/>
          <a:stretch>
            <a:fillRect/>
          </a:stretch>
        </p:blipFill>
        <p:spPr>
          <a:xfrm>
            <a:off x="4290722" y="1095374"/>
            <a:ext cx="4631794" cy="4333875"/>
          </a:xfrm>
          <a:prstGeom prst="rect">
            <a:avLst/>
          </a:prstGeom>
        </p:spPr>
      </p:pic>
      <p:sp>
        <p:nvSpPr>
          <p:cNvPr id="7" name="ZoneTexte 6">
            <a:extLst>
              <a:ext uri="{FF2B5EF4-FFF2-40B4-BE49-F238E27FC236}">
                <a16:creationId xmlns:a16="http://schemas.microsoft.com/office/drawing/2014/main" id="{FECED3DE-B0CB-214D-44CE-FB03DBD35125}"/>
              </a:ext>
            </a:extLst>
          </p:cNvPr>
          <p:cNvSpPr txBox="1"/>
          <p:nvPr/>
        </p:nvSpPr>
        <p:spPr>
          <a:xfrm>
            <a:off x="302268" y="1962149"/>
            <a:ext cx="3469631" cy="2031325"/>
          </a:xfrm>
          <a:prstGeom prst="rect">
            <a:avLst/>
          </a:prstGeom>
          <a:noFill/>
        </p:spPr>
        <p:txBody>
          <a:bodyPr wrap="square">
            <a:spAutoFit/>
          </a:bodyPr>
          <a:lstStyle/>
          <a:p>
            <a:r>
              <a:rPr lang="fr-FR" dirty="0"/>
              <a:t>On modélise ces données par une régression linéaire qui ne tient pas compte de la stratification (« modèle naïf »). Résultat : les résidus ne sont pas indépendants. </a:t>
            </a:r>
            <a:r>
              <a:rPr lang="fr-FR" i="1" dirty="0"/>
              <a:t>Pourquoi est-ce grave?</a:t>
            </a:r>
            <a:endParaRPr lang="fr-FR" sz="1800" i="1" dirty="0"/>
          </a:p>
        </p:txBody>
      </p:sp>
    </p:spTree>
    <p:extLst>
      <p:ext uri="{BB962C8B-B14F-4D97-AF65-F5344CB8AC3E}">
        <p14:creationId xmlns:p14="http://schemas.microsoft.com/office/powerpoint/2010/main" val="51562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6229CC9-6D00-D7AD-652B-B10F90AFD432}"/>
              </a:ext>
            </a:extLst>
          </p:cNvPr>
          <p:cNvSpPr>
            <a:spLocks noGrp="1"/>
          </p:cNvSpPr>
          <p:nvPr>
            <p:ph type="sldNum" sz="quarter" idx="12"/>
          </p:nvPr>
        </p:nvSpPr>
        <p:spPr/>
        <p:txBody>
          <a:bodyPr/>
          <a:lstStyle/>
          <a:p>
            <a:fld id="{6697765D-F622-4BC4-AC55-80A3CC4A834C}" type="slidenum">
              <a:rPr lang="fr-FR" smtClean="0"/>
              <a:pPr/>
              <a:t>9</a:t>
            </a:fld>
            <a:endParaRPr lang="fr-FR"/>
          </a:p>
        </p:txBody>
      </p:sp>
      <p:sp>
        <p:nvSpPr>
          <p:cNvPr id="6" name="Rectangle 2">
            <a:extLst>
              <a:ext uri="{FF2B5EF4-FFF2-40B4-BE49-F238E27FC236}">
                <a16:creationId xmlns:a16="http://schemas.microsoft.com/office/drawing/2014/main" id="{B31D2966-C3D2-2535-DD79-8DFA7B29509B}"/>
              </a:ext>
            </a:extLst>
          </p:cNvPr>
          <p:cNvSpPr>
            <a:spLocks noChangeArrowheads="1"/>
          </p:cNvSpPr>
          <p:nvPr/>
        </p:nvSpPr>
        <p:spPr bwMode="auto">
          <a:xfrm>
            <a:off x="390525" y="1753287"/>
            <a:ext cx="2495550"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FF"/>
                </a:solidFill>
                <a:effectLst/>
                <a:latin typeface="Lucida Console" panose="020B0609040504020204" pitchFamily="49" charset="0"/>
              </a:rPr>
              <a:t>&gt; coef(</a:t>
            </a:r>
            <a:r>
              <a:rPr kumimoji="0" lang="fr-FR" altLang="fr-FR" sz="1400" b="0" i="0" u="none" strike="noStrike" cap="none" normalizeH="0" baseline="0" dirty="0" err="1">
                <a:ln>
                  <a:noFill/>
                </a:ln>
                <a:solidFill>
                  <a:srgbClr val="0000FF"/>
                </a:solidFill>
                <a:effectLst/>
                <a:latin typeface="Lucida Console" panose="020B0609040504020204" pitchFamily="49" charset="0"/>
              </a:rPr>
              <a:t>m.naif</a:t>
            </a:r>
            <a:r>
              <a:rPr kumimoji="0" lang="fr-FR" altLang="fr-FR" sz="1400" b="0" i="0" u="none" strike="noStrike" cap="none" normalizeH="0" baseline="0" dirty="0">
                <a:ln>
                  <a:noFill/>
                </a:ln>
                <a:solidFill>
                  <a:srgbClr val="0000FF"/>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(Intercept) 7.190219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000000"/>
                </a:solidFill>
                <a:effectLst/>
                <a:latin typeface="Lucida Console" panose="020B0609040504020204" pitchFamily="49" charset="0"/>
              </a:rPr>
              <a:t>predicteur</a:t>
            </a:r>
            <a:r>
              <a:rPr kumimoji="0" lang="fr-FR" altLang="fr-FR" sz="1400" b="0" i="0" u="none" strike="noStrike" cap="none" normalizeH="0" baseline="0" dirty="0">
                <a:ln>
                  <a:noFill/>
                </a:ln>
                <a:solidFill>
                  <a:srgbClr val="000000"/>
                </a:solidFill>
                <a:effectLst/>
                <a:latin typeface="Lucida Console" panose="020B0609040504020204" pitchFamily="49" charset="0"/>
              </a:rPr>
              <a:t> -5.135268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461EDE6-1DC0-D208-CB79-5DA4B59F59D5}"/>
              </a:ext>
            </a:extLst>
          </p:cNvPr>
          <p:cNvSpPr txBox="1"/>
          <p:nvPr/>
        </p:nvSpPr>
        <p:spPr>
          <a:xfrm>
            <a:off x="4723134" y="1636925"/>
            <a:ext cx="3469631" cy="646331"/>
          </a:xfrm>
          <a:prstGeom prst="rect">
            <a:avLst/>
          </a:prstGeom>
          <a:noFill/>
        </p:spPr>
        <p:txBody>
          <a:bodyPr wrap="square">
            <a:spAutoFit/>
          </a:bodyPr>
          <a:lstStyle/>
          <a:p>
            <a:r>
              <a:rPr lang="fr-FR" dirty="0"/>
              <a:t>Vrai intercept = 7.01</a:t>
            </a:r>
          </a:p>
          <a:p>
            <a:r>
              <a:rPr lang="fr-FR" sz="1800" dirty="0"/>
              <a:t>Vraie pente = 5</a:t>
            </a:r>
          </a:p>
        </p:txBody>
      </p:sp>
      <p:sp>
        <p:nvSpPr>
          <p:cNvPr id="8" name="Rectangle 3">
            <a:extLst>
              <a:ext uri="{FF2B5EF4-FFF2-40B4-BE49-F238E27FC236}">
                <a16:creationId xmlns:a16="http://schemas.microsoft.com/office/drawing/2014/main" id="{ADEF1888-BBDC-3BEA-626D-93BB928049E4}"/>
              </a:ext>
            </a:extLst>
          </p:cNvPr>
          <p:cNvSpPr>
            <a:spLocks noChangeArrowheads="1"/>
          </p:cNvSpPr>
          <p:nvPr/>
        </p:nvSpPr>
        <p:spPr bwMode="auto">
          <a:xfrm>
            <a:off x="390525" y="3045740"/>
            <a:ext cx="3271729"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FF"/>
                </a:solidFill>
                <a:effectLst/>
                <a:latin typeface="Lucida Console" panose="020B0609040504020204" pitchFamily="49" charset="0"/>
              </a:rPr>
              <a:t>&gt; </a:t>
            </a:r>
            <a:r>
              <a:rPr kumimoji="0" lang="fr-FR" altLang="fr-FR" sz="1400" b="0" i="0" u="none" strike="noStrike" cap="none" normalizeH="0" baseline="0" dirty="0" err="1">
                <a:ln>
                  <a:noFill/>
                </a:ln>
                <a:solidFill>
                  <a:srgbClr val="0000FF"/>
                </a:solidFill>
                <a:effectLst/>
                <a:latin typeface="Lucida Console" panose="020B0609040504020204" pitchFamily="49" charset="0"/>
              </a:rPr>
              <a:t>confint</a:t>
            </a:r>
            <a:r>
              <a:rPr kumimoji="0" lang="fr-FR" altLang="fr-FR" sz="1400" b="0" i="0" u="none" strike="noStrike" cap="none" normalizeH="0" baseline="0" dirty="0">
                <a:ln>
                  <a:noFill/>
                </a:ln>
                <a:solidFill>
                  <a:srgbClr val="0000FF"/>
                </a:solidFill>
                <a:effectLst/>
                <a:latin typeface="Lucida Console" panose="020B0609040504020204" pitchFamily="49" charset="0"/>
              </a:rPr>
              <a:t>(</a:t>
            </a:r>
            <a:r>
              <a:rPr kumimoji="0" lang="fr-FR" altLang="fr-FR" sz="1400" b="0" i="0" u="none" strike="noStrike" cap="none" normalizeH="0" baseline="0" dirty="0" err="1">
                <a:ln>
                  <a:noFill/>
                </a:ln>
                <a:solidFill>
                  <a:srgbClr val="0000FF"/>
                </a:solidFill>
                <a:effectLst/>
                <a:latin typeface="Lucida Console" panose="020B0609040504020204" pitchFamily="49" charset="0"/>
              </a:rPr>
              <a:t>m.naif</a:t>
            </a:r>
            <a:r>
              <a:rPr kumimoji="0" lang="fr-FR" altLang="fr-FR" sz="1400" b="0" i="0" u="none" strike="noStrike" cap="none" normalizeH="0" baseline="0" dirty="0">
                <a:ln>
                  <a:noFill/>
                </a:ln>
                <a:solidFill>
                  <a:srgbClr val="0000FF"/>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		2.5 % 97.5 % </a:t>
            </a:r>
          </a:p>
          <a:p>
            <a:pPr eaLnBrk="0" fontAlgn="base" hangingPunct="0">
              <a:spcBef>
                <a:spcPct val="0"/>
              </a:spcBef>
              <a:spcAft>
                <a:spcPct val="0"/>
              </a:spcAft>
            </a:pPr>
            <a:r>
              <a:rPr kumimoji="0" lang="fr-FR" altLang="fr-FR" sz="1400" b="0" i="0" u="none" strike="noStrike" cap="none" normalizeH="0" baseline="0" dirty="0">
                <a:ln>
                  <a:noFill/>
                </a:ln>
                <a:solidFill>
                  <a:srgbClr val="000000"/>
                </a:solidFill>
                <a:effectLst/>
                <a:latin typeface="Lucida Console" panose="020B0609040504020204" pitchFamily="49" charset="0"/>
              </a:rPr>
              <a:t>(Intercept) 6.683952 7.696486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000000"/>
                </a:solidFill>
                <a:effectLst/>
                <a:latin typeface="Lucida Console" panose="020B0609040504020204" pitchFamily="49" charset="0"/>
              </a:rPr>
              <a:t>predicteur</a:t>
            </a:r>
            <a:r>
              <a:rPr kumimoji="0" lang="fr-FR" altLang="fr-FR" sz="1400" b="0" i="0" u="none" strike="noStrike" cap="none" normalizeH="0" baseline="0" dirty="0">
                <a:ln>
                  <a:noFill/>
                </a:ln>
                <a:solidFill>
                  <a:srgbClr val="000000"/>
                </a:solidFill>
                <a:effectLst/>
                <a:latin typeface="Lucida Console" panose="020B0609040504020204" pitchFamily="49" charset="0"/>
              </a:rPr>
              <a:t> -5.677467 -4.593069</a:t>
            </a:r>
            <a:r>
              <a:rPr kumimoji="0" lang="fr-FR" altLang="fr-FR" sz="1400" b="0" i="0" u="none" strike="noStrike" cap="none" normalizeH="0" baseline="0" dirty="0">
                <a:ln>
                  <a:noFill/>
                </a:ln>
                <a:solidFill>
                  <a:schemeClr val="tx1"/>
                </a:solidFill>
                <a:effectLst/>
              </a:rPr>
              <a:t> </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995F2D0-E6DC-11AA-79C6-6285931B657C}"/>
              </a:ext>
            </a:extLst>
          </p:cNvPr>
          <p:cNvSpPr txBox="1"/>
          <p:nvPr/>
        </p:nvSpPr>
        <p:spPr>
          <a:xfrm>
            <a:off x="4798069" y="3325598"/>
            <a:ext cx="3469631" cy="646331"/>
          </a:xfrm>
          <a:prstGeom prst="rect">
            <a:avLst/>
          </a:prstGeom>
          <a:noFill/>
        </p:spPr>
        <p:txBody>
          <a:bodyPr wrap="square">
            <a:spAutoFit/>
          </a:bodyPr>
          <a:lstStyle/>
          <a:p>
            <a:r>
              <a:rPr lang="fr-FR" sz="1800" dirty="0"/>
              <a:t>Vrai IC populationnel de l’intercept = 4.22 – 9.81</a:t>
            </a:r>
          </a:p>
        </p:txBody>
      </p:sp>
      <p:sp>
        <p:nvSpPr>
          <p:cNvPr id="11" name="ZoneTexte 10">
            <a:extLst>
              <a:ext uri="{FF2B5EF4-FFF2-40B4-BE49-F238E27FC236}">
                <a16:creationId xmlns:a16="http://schemas.microsoft.com/office/drawing/2014/main" id="{4C84657E-16B2-D431-EF28-B5DC2ACA3BE4}"/>
              </a:ext>
            </a:extLst>
          </p:cNvPr>
          <p:cNvSpPr txBox="1"/>
          <p:nvPr/>
        </p:nvSpPr>
        <p:spPr>
          <a:xfrm>
            <a:off x="749944" y="4897909"/>
            <a:ext cx="7412981" cy="1200329"/>
          </a:xfrm>
          <a:prstGeom prst="rect">
            <a:avLst/>
          </a:prstGeom>
          <a:noFill/>
        </p:spPr>
        <p:txBody>
          <a:bodyPr wrap="square">
            <a:spAutoFit/>
          </a:bodyPr>
          <a:lstStyle/>
          <a:p>
            <a:r>
              <a:rPr lang="fr-FR" b="1" dirty="0"/>
              <a:t>Si on ignore la stratification : </a:t>
            </a:r>
          </a:p>
          <a:p>
            <a:endParaRPr lang="fr-FR" sz="1800" dirty="0"/>
          </a:p>
          <a:p>
            <a:pPr marL="285750" indent="-285750">
              <a:buFontTx/>
              <a:buChar char="-"/>
            </a:pPr>
            <a:r>
              <a:rPr lang="fr-FR" dirty="0"/>
              <a:t>Les estimateurs restent bons (en général)</a:t>
            </a:r>
          </a:p>
          <a:p>
            <a:pPr marL="285750" indent="-285750">
              <a:buFontTx/>
              <a:buChar char="-"/>
            </a:pPr>
            <a:r>
              <a:rPr lang="fr-FR" sz="1800" dirty="0"/>
              <a:t>Leurs incertitudes sont</a:t>
            </a:r>
            <a:r>
              <a:rPr lang="fr-FR" dirty="0"/>
              <a:t> trop étroites -&gt; risque d’erreur de type 1</a:t>
            </a:r>
            <a:endParaRPr lang="fr-FR" sz="1800" dirty="0"/>
          </a:p>
        </p:txBody>
      </p:sp>
    </p:spTree>
    <p:extLst>
      <p:ext uri="{BB962C8B-B14F-4D97-AF65-F5344CB8AC3E}">
        <p14:creationId xmlns:p14="http://schemas.microsoft.com/office/powerpoint/2010/main" val="488415565"/>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4428</TotalTime>
  <Words>5035</Words>
  <Application>Microsoft Office PowerPoint</Application>
  <PresentationFormat>Affichage à l'écran (4:3)</PresentationFormat>
  <Paragraphs>612</Paragraphs>
  <Slides>73</Slides>
  <Notes>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73</vt:i4>
      </vt:variant>
    </vt:vector>
  </HeadingPairs>
  <TitlesOfParts>
    <vt:vector size="81" baseType="lpstr">
      <vt:lpstr>Arial</vt:lpstr>
      <vt:lpstr>Calibri</vt:lpstr>
      <vt:lpstr>Cambria Math</vt:lpstr>
      <vt:lpstr>Century Gothic</vt:lpstr>
      <vt:lpstr>Consolas</vt:lpstr>
      <vt:lpstr>Lucida Console</vt:lpstr>
      <vt:lpstr>Wingdings</vt:lpstr>
      <vt:lpstr>Thème Office</vt:lpstr>
      <vt:lpstr>Introduction aux modèles hiérarchiques  Modéliser des jeux de données structurés</vt:lpstr>
      <vt:lpstr>Ce qu’on va faire dans ce cours</vt:lpstr>
      <vt:lpstr>Pourquoi ce cours est utile?</vt:lpstr>
      <vt:lpstr>Un exemple d’échantillonnage stratifié</vt:lpstr>
      <vt:lpstr>Le point clé : la non-indépendance des individus d’une même strate crée une non-indépendance résiduelle dans un modèle</vt:lpstr>
      <vt:lpstr>Pourquoi c’est problématique?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Jean-Yves BARNAGAUD</dc:creator>
  <cp:lastModifiedBy>Jean-Yves Barnagaud</cp:lastModifiedBy>
  <cp:revision>839</cp:revision>
  <dcterms:created xsi:type="dcterms:W3CDTF">2018-03-12T11:02:05Z</dcterms:created>
  <dcterms:modified xsi:type="dcterms:W3CDTF">2023-03-12T08:13:22Z</dcterms:modified>
</cp:coreProperties>
</file>